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57" r:id="rId3"/>
    <p:sldId id="360" r:id="rId4"/>
    <p:sldId id="375" r:id="rId5"/>
    <p:sldId id="358" r:id="rId6"/>
    <p:sldId id="362" r:id="rId7"/>
    <p:sldId id="365" r:id="rId8"/>
    <p:sldId id="366" r:id="rId9"/>
    <p:sldId id="361" r:id="rId10"/>
    <p:sldId id="364" r:id="rId11"/>
    <p:sldId id="369" r:id="rId12"/>
    <p:sldId id="379" r:id="rId13"/>
    <p:sldId id="370" r:id="rId14"/>
    <p:sldId id="382" r:id="rId15"/>
    <p:sldId id="371" r:id="rId16"/>
    <p:sldId id="376" r:id="rId17"/>
    <p:sldId id="378" r:id="rId18"/>
    <p:sldId id="374" r:id="rId19"/>
    <p:sldId id="377" r:id="rId20"/>
    <p:sldId id="380" r:id="rId21"/>
    <p:sldId id="319" r:id="rId22"/>
  </p:sldIdLst>
  <p:sldSz cx="9144000" cy="5143500" type="screen16x9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38B56"/>
    <a:srgbClr val="00CC00"/>
    <a:srgbClr val="33CC33"/>
    <a:srgbClr val="8B3F91"/>
    <a:srgbClr val="666699"/>
    <a:srgbClr val="783E86"/>
    <a:srgbClr val="813187"/>
    <a:srgbClr val="42693B"/>
    <a:srgbClr val="333333"/>
    <a:srgbClr val="B2B2B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516" autoAdjust="0"/>
  </p:normalViewPr>
  <p:slideViewPr>
    <p:cSldViewPr>
      <p:cViewPr>
        <p:scale>
          <a:sx n="80" d="100"/>
          <a:sy n="80" d="100"/>
        </p:scale>
        <p:origin x="-876" y="-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852" y="-84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7A093-09DF-4893-BEE2-0AF47AD467F9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1B61-E688-4955-9660-F39C7A8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5010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4CF07-0849-4913-9A04-06236EFB00D9}" type="datetimeFigureOut">
              <a:rPr lang="zh-TW" altLang="en-US" smtClean="0"/>
              <a:pPr/>
              <a:t>2019/6/18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C2213-B653-4C0C-8653-629CC908CF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145737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  <a:p>
            <a:pPr marL="228600" indent="-228600">
              <a:buAutoNum type="arabicPeriod"/>
            </a:pPr>
            <a:r>
              <a:rPr lang="en-US" dirty="0"/>
              <a:t>Quinta is a subsidiary of Posiflex India and is focused on creating products for various verticals</a:t>
            </a:r>
          </a:p>
          <a:p>
            <a:pPr marL="228600" indent="-228600">
              <a:buAutoNum type="arabicPeriod"/>
            </a:pPr>
            <a:r>
              <a:rPr lang="en-US" dirty="0"/>
              <a:t>There is a dedicated software team headed by an experienced Engineering Head with 20 years work experience and Product Managers</a:t>
            </a:r>
          </a:p>
          <a:p>
            <a:pPr marL="228600" indent="-228600">
              <a:buAutoNum type="arabicPeriod"/>
            </a:pPr>
            <a:r>
              <a:rPr lang="en-US" dirty="0"/>
              <a:t>The team is set to grow from 10 currently to 40 in the 12 months</a:t>
            </a:r>
          </a:p>
          <a:p>
            <a:pPr marL="228600" indent="-228600">
              <a:buAutoNum type="arabicPeriod"/>
            </a:pPr>
            <a:r>
              <a:rPr lang="en-US" dirty="0"/>
              <a:t>The success stories so far have been in the Industrial Domain where full-fledged WMS are implemented in Tier-1 Enterprise </a:t>
            </a:r>
            <a:r>
              <a:rPr lang="en-US" dirty="0" err="1"/>
              <a:t>csutomers</a:t>
            </a:r>
            <a:r>
              <a:rPr lang="en-US" dirty="0"/>
              <a:t> such as Siemens and Kirloskar</a:t>
            </a:r>
          </a:p>
          <a:p>
            <a:pPr marL="228600" indent="-228600">
              <a:buAutoNum type="arabicPeriod"/>
            </a:pPr>
            <a:r>
              <a:rPr lang="en-US" dirty="0"/>
              <a:t>They are also building the Retail products that shall be covered in detail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10502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56636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644826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13398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40465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802584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74930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34419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C2213-B653-4C0C-8653-629CC908CF8A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34419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投影片編號版面配置區 40"/>
          <p:cNvSpPr txBox="1">
            <a:spLocks/>
          </p:cNvSpPr>
          <p:nvPr userDrawn="1"/>
        </p:nvSpPr>
        <p:spPr>
          <a:xfrm>
            <a:off x="680424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等腰三角形 8"/>
          <p:cNvSpPr/>
          <p:nvPr userDrawn="1"/>
        </p:nvSpPr>
        <p:spPr>
          <a:xfrm>
            <a:off x="8316416" y="4352731"/>
            <a:ext cx="827583" cy="790769"/>
          </a:xfrm>
          <a:prstGeom prst="triangle">
            <a:avLst>
              <a:gd name="adj" fmla="val 10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8316"/>
            <a:ext cx="36004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accent5">
                    <a:lumMod val="90000"/>
                    <a:lumOff val="1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投影片編號版面配置區 40"/>
          <p:cNvSpPr txBox="1">
            <a:spLocks/>
          </p:cNvSpPr>
          <p:nvPr userDrawn="1"/>
        </p:nvSpPr>
        <p:spPr>
          <a:xfrm>
            <a:off x="680424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等腰三角形 6"/>
          <p:cNvSpPr/>
          <p:nvPr userDrawn="1"/>
        </p:nvSpPr>
        <p:spPr>
          <a:xfrm>
            <a:off x="8316416" y="4352731"/>
            <a:ext cx="827583" cy="790769"/>
          </a:xfrm>
          <a:prstGeom prst="triangle">
            <a:avLst>
              <a:gd name="adj" fmla="val 10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40"/>
          <p:cNvSpPr txBox="1">
            <a:spLocks/>
          </p:cNvSpPr>
          <p:nvPr userDrawn="1"/>
        </p:nvSpPr>
        <p:spPr>
          <a:xfrm>
            <a:off x="680424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 userDrawn="1"/>
        </p:nvSpPr>
        <p:spPr>
          <a:xfrm>
            <a:off x="8316416" y="4352731"/>
            <a:ext cx="827583" cy="790769"/>
          </a:xfrm>
          <a:prstGeom prst="triangle">
            <a:avLst>
              <a:gd name="adj" fmla="val 10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投影片編號版面配置區 40"/>
          <p:cNvSpPr txBox="1">
            <a:spLocks/>
          </p:cNvSpPr>
          <p:nvPr userDrawn="1"/>
        </p:nvSpPr>
        <p:spPr>
          <a:xfrm>
            <a:off x="680424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等腰三角形 8"/>
          <p:cNvSpPr/>
          <p:nvPr userDrawn="1"/>
        </p:nvSpPr>
        <p:spPr>
          <a:xfrm>
            <a:off x="8316416" y="4352731"/>
            <a:ext cx="827583" cy="790769"/>
          </a:xfrm>
          <a:prstGeom prst="triangle">
            <a:avLst>
              <a:gd name="adj" fmla="val 10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投影片編號版面配置區 40"/>
          <p:cNvSpPr txBox="1">
            <a:spLocks/>
          </p:cNvSpPr>
          <p:nvPr userDrawn="1"/>
        </p:nvSpPr>
        <p:spPr>
          <a:xfrm>
            <a:off x="680424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等腰三角形 10"/>
          <p:cNvSpPr/>
          <p:nvPr userDrawn="1"/>
        </p:nvSpPr>
        <p:spPr>
          <a:xfrm>
            <a:off x="8316416" y="4352731"/>
            <a:ext cx="827583" cy="790769"/>
          </a:xfrm>
          <a:prstGeom prst="triangle">
            <a:avLst>
              <a:gd name="adj" fmla="val 10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974904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PPT TEMP-03.jpg"/>
          <p:cNvPicPr>
            <a:picLocks noChangeAspect="1"/>
          </p:cNvPicPr>
          <p:nvPr userDrawn="1"/>
        </p:nvPicPr>
        <p:blipFill>
          <a:blip r:embed="rId13" cstate="screen"/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投影片編號版面配置區 40"/>
          <p:cNvSpPr txBox="1">
            <a:spLocks/>
          </p:cNvSpPr>
          <p:nvPr userDrawn="1"/>
        </p:nvSpPr>
        <p:spPr>
          <a:xfrm>
            <a:off x="680424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等腰三角形 9"/>
          <p:cNvSpPr/>
          <p:nvPr userDrawn="1"/>
        </p:nvSpPr>
        <p:spPr>
          <a:xfrm>
            <a:off x="8316416" y="4352731"/>
            <a:ext cx="827583" cy="790769"/>
          </a:xfrm>
          <a:prstGeom prst="triangle">
            <a:avLst>
              <a:gd name="adj" fmla="val 10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5"/>
          <p:cNvSpPr txBox="1">
            <a:spLocks/>
          </p:cNvSpPr>
          <p:nvPr userDrawn="1"/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EA558-0C46-4A8C-A6FE-7A2E3DC89B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SelfCheckoutCaseStudy.mp4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QPOS_HD.mp4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1.%20Food%20Court_3.m4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3.%20Airport_4.m4v" TargetMode="External"/><Relationship Id="rId4" Type="http://schemas.openxmlformats.org/officeDocument/2006/relationships/hyperlink" Target="2.%20FnB%20Store_2.m4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Garment%20Store.m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3a.%20Maintenance_3.m4v" TargetMode="External"/><Relationship Id="rId4" Type="http://schemas.openxmlformats.org/officeDocument/2006/relationships/hyperlink" Target="Retail%20Store.mo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104789192.jpg"/>
          <p:cNvPicPr>
            <a:picLocks noChangeAspect="1"/>
          </p:cNvPicPr>
          <p:nvPr/>
        </p:nvPicPr>
        <p:blipFill>
          <a:blip r:embed="rId2" cstate="print"/>
          <a:srcRect t="24629" r="26491" b="1913"/>
          <a:stretch>
            <a:fillRect/>
          </a:stretch>
        </p:blipFill>
        <p:spPr bwMode="auto">
          <a:xfrm>
            <a:off x="-11399" y="0"/>
            <a:ext cx="9173556" cy="487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等腰三角形 10"/>
          <p:cNvSpPr/>
          <p:nvPr/>
        </p:nvSpPr>
        <p:spPr>
          <a:xfrm>
            <a:off x="8334574" y="4337691"/>
            <a:ext cx="827583" cy="790769"/>
          </a:xfrm>
          <a:prstGeom prst="triangle">
            <a:avLst>
              <a:gd name="adj" fmla="val 10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290" y="4205587"/>
            <a:ext cx="4023709" cy="512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8357" y="778557"/>
            <a:ext cx="3888432" cy="617116"/>
          </a:xfrm>
        </p:spPr>
        <p:txBody>
          <a:bodyPr/>
          <a:lstStyle/>
          <a:p>
            <a:pPr algn="ctr"/>
            <a:r>
              <a:rPr lang="en-US" altLang="zh-TW" b="1" dirty="0"/>
              <a:t>Standard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09526"/>
            <a:ext cx="4330824" cy="3394472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Multiple Accounts/Tenants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Multiple </a:t>
            </a:r>
            <a:r>
              <a:rPr lang="en-US" altLang="zh-TW" sz="2400" dirty="0" err="1">
                <a:solidFill>
                  <a:schemeClr val="tx1"/>
                </a:solidFill>
              </a:rPr>
              <a:t>PoS</a:t>
            </a:r>
            <a:r>
              <a:rPr lang="en-US" altLang="zh-TW" sz="2400" dirty="0">
                <a:solidFill>
                  <a:schemeClr val="tx1"/>
                </a:solidFill>
              </a:rPr>
              <a:t> Software Integrations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Multiple Payment Options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Advanced Reporting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Image Management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Vendor Management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="" xmlns:a16="http://schemas.microsoft.com/office/drawing/2014/main" id="{12C3DF32-5005-40AC-AA91-DE0932AFEBE5}"/>
              </a:ext>
            </a:extLst>
          </p:cNvPr>
          <p:cNvSpPr txBox="1">
            <a:spLocks/>
          </p:cNvSpPr>
          <p:nvPr/>
        </p:nvSpPr>
        <p:spPr>
          <a:xfrm>
            <a:off x="4716016" y="1409526"/>
            <a:ext cx="4330824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>
                <a:solidFill>
                  <a:schemeClr val="tx1"/>
                </a:solidFill>
              </a:rPr>
              <a:t>Video Analytics to capture </a:t>
            </a:r>
          </a:p>
          <a:p>
            <a:pPr lvl="1"/>
            <a:r>
              <a:rPr lang="en-US" altLang="zh-TW" sz="2000" dirty="0">
                <a:solidFill>
                  <a:schemeClr val="tx1"/>
                </a:solidFill>
              </a:rPr>
              <a:t>User Demographics</a:t>
            </a:r>
          </a:p>
          <a:p>
            <a:pPr lvl="1"/>
            <a:r>
              <a:rPr lang="en-US" altLang="zh-TW" sz="2000" dirty="0">
                <a:solidFill>
                  <a:schemeClr val="tx1"/>
                </a:solidFill>
              </a:rPr>
              <a:t>Customer Feedback</a:t>
            </a:r>
          </a:p>
          <a:p>
            <a:pPr lvl="1"/>
            <a:r>
              <a:rPr lang="en-US" altLang="zh-TW" sz="2000" dirty="0">
                <a:solidFill>
                  <a:schemeClr val="tx1"/>
                </a:solidFill>
              </a:rPr>
              <a:t>Promotion Personalization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Physically challenged friendly screen (Half-screen)</a:t>
            </a:r>
          </a:p>
          <a:p>
            <a:endParaRPr lang="en-US" altLang="zh-TW" sz="2400" dirty="0"/>
          </a:p>
        </p:txBody>
      </p:sp>
      <p:sp>
        <p:nvSpPr>
          <p:cNvPr id="5" name="標題 1">
            <a:extLst>
              <a:ext uri="{FF2B5EF4-FFF2-40B4-BE49-F238E27FC236}">
                <a16:creationId xmlns="" xmlns:a16="http://schemas.microsoft.com/office/drawing/2014/main" id="{1620423F-B1F9-4EE9-A8C0-7066D656ABE2}"/>
              </a:ext>
            </a:extLst>
          </p:cNvPr>
          <p:cNvSpPr txBox="1">
            <a:spLocks/>
          </p:cNvSpPr>
          <p:nvPr/>
        </p:nvSpPr>
        <p:spPr>
          <a:xfrm>
            <a:off x="4930672" y="778557"/>
            <a:ext cx="4109628" cy="617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accent5">
                    <a:lumMod val="90000"/>
                    <a:lumOff val="10000"/>
                  </a:schemeClr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altLang="zh-TW" b="1" dirty="0"/>
              <a:t>Advanced</a:t>
            </a:r>
            <a:endParaRPr lang="zh-TW" altLang="en-US" b="1" dirty="0"/>
          </a:p>
        </p:txBody>
      </p:sp>
      <p:sp>
        <p:nvSpPr>
          <p:cNvPr id="6" name="標題 1">
            <a:extLst>
              <a:ext uri="{FF2B5EF4-FFF2-40B4-BE49-F238E27FC236}">
                <a16:creationId xmlns="" xmlns:a16="http://schemas.microsoft.com/office/drawing/2014/main" id="{666CDBE2-3F4A-4AB0-B59F-F8AA87E1795A}"/>
              </a:ext>
            </a:extLst>
          </p:cNvPr>
          <p:cNvSpPr txBox="1">
            <a:spLocks/>
          </p:cNvSpPr>
          <p:nvPr/>
        </p:nvSpPr>
        <p:spPr>
          <a:xfrm>
            <a:off x="395536" y="0"/>
            <a:ext cx="388843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accent5">
                    <a:lumMod val="90000"/>
                    <a:lumOff val="10000"/>
                  </a:schemeClr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altLang="zh-TW" b="1" dirty="0"/>
              <a:t>QIOSK Core Features</a:t>
            </a:r>
            <a:endParaRPr lang="zh-TW" altLang="en-US" b="1" dirty="0"/>
          </a:p>
        </p:txBody>
      </p:sp>
    </p:spTree>
    <p:extLst>
      <p:ext uri="{BB962C8B-B14F-4D97-AF65-F5344CB8AC3E}">
        <p14:creationId xmlns="" xmlns:p14="http://schemas.microsoft.com/office/powerpoint/2010/main" val="59039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3246" y="987574"/>
            <a:ext cx="7213090" cy="3672408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2400" dirty="0"/>
              <a:t>High Availability SaaS Application</a:t>
            </a:r>
          </a:p>
          <a:p>
            <a:pPr lvl="1"/>
            <a:r>
              <a:rPr lang="en-US" altLang="zh-TW" sz="2000" dirty="0"/>
              <a:t>99% uptime</a:t>
            </a:r>
          </a:p>
          <a:p>
            <a:pPr lvl="1"/>
            <a:r>
              <a:rPr lang="en-US" altLang="zh-TW" sz="2000" dirty="0"/>
              <a:t>High configurability</a:t>
            </a:r>
          </a:p>
          <a:p>
            <a:r>
              <a:rPr lang="en-US" altLang="zh-TW" sz="2400" dirty="0"/>
              <a:t>Scalability </a:t>
            </a:r>
          </a:p>
          <a:p>
            <a:pPr lvl="1"/>
            <a:r>
              <a:rPr lang="en-US" altLang="zh-TW" sz="2000" dirty="0"/>
              <a:t>load balancing</a:t>
            </a:r>
          </a:p>
          <a:p>
            <a:r>
              <a:rPr lang="en-US" altLang="zh-TW" sz="2400" dirty="0"/>
              <a:t>Seamless Deployment </a:t>
            </a:r>
          </a:p>
          <a:p>
            <a:pPr lvl="1"/>
            <a:r>
              <a:rPr lang="en-US" altLang="zh-TW" sz="2000" dirty="0"/>
              <a:t>Migration to new version without impact</a:t>
            </a:r>
          </a:p>
          <a:p>
            <a:r>
              <a:rPr lang="en-US" altLang="zh-TW" sz="2400" dirty="0"/>
              <a:t>Seamless Integration</a:t>
            </a:r>
          </a:p>
          <a:p>
            <a:pPr lvl="1"/>
            <a:r>
              <a:rPr lang="en-US" altLang="zh-TW" sz="2000" dirty="0" err="1"/>
              <a:t>PoS</a:t>
            </a:r>
            <a:r>
              <a:rPr lang="en-US" altLang="zh-TW" sz="2000" dirty="0"/>
              <a:t>, Payments</a:t>
            </a:r>
          </a:p>
          <a:p>
            <a:r>
              <a:rPr lang="en-US" altLang="zh-TW" sz="2400" dirty="0"/>
              <a:t>Modular Pricing</a:t>
            </a:r>
          </a:p>
          <a:p>
            <a:pPr lvl="1"/>
            <a:r>
              <a:rPr lang="en-US" altLang="zh-TW" sz="2000" dirty="0"/>
              <a:t>Pay for only what is consumed at a Feature level</a:t>
            </a:r>
          </a:p>
          <a:p>
            <a:pPr lvl="1"/>
            <a:endParaRPr lang="en-US" altLang="zh-TW" sz="2000" dirty="0"/>
          </a:p>
        </p:txBody>
      </p:sp>
      <p:sp>
        <p:nvSpPr>
          <p:cNvPr id="6" name="標題 1">
            <a:extLst>
              <a:ext uri="{FF2B5EF4-FFF2-40B4-BE49-F238E27FC236}">
                <a16:creationId xmlns="" xmlns:a16="http://schemas.microsoft.com/office/drawing/2014/main" id="{666CDBE2-3F4A-4AB0-B59F-F8AA87E1795A}"/>
              </a:ext>
            </a:extLst>
          </p:cNvPr>
          <p:cNvSpPr txBox="1">
            <a:spLocks/>
          </p:cNvSpPr>
          <p:nvPr/>
        </p:nvSpPr>
        <p:spPr>
          <a:xfrm>
            <a:off x="395536" y="0"/>
            <a:ext cx="388843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accent5">
                    <a:lumMod val="90000"/>
                    <a:lumOff val="10000"/>
                  </a:schemeClr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altLang="zh-TW" b="1" dirty="0"/>
              <a:t>QIOSK Surround Features</a:t>
            </a:r>
            <a:endParaRPr lang="zh-TW" alt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411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400" dirty="0" smtClean="0">
                <a:hlinkClick r:id="rId2" action="ppaction://hlinkfile"/>
              </a:rPr>
              <a:t>QIOSK Self-Check Out Case Study</a:t>
            </a:r>
            <a:endParaRPr lang="zh-TW" altLang="en-US" sz="3400" dirty="0"/>
          </a:p>
        </p:txBody>
      </p:sp>
    </p:spTree>
    <p:extLst>
      <p:ext uri="{BB962C8B-B14F-4D97-AF65-F5344CB8AC3E}">
        <p14:creationId xmlns="" xmlns:p14="http://schemas.microsoft.com/office/powerpoint/2010/main" val="31585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QPoS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Point-Of-Sale Software 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585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8316"/>
            <a:ext cx="4565848" cy="857250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Future of Hardware Business?</a:t>
            </a:r>
            <a:endParaRPr lang="en-US" altLang="zh-TW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sz="2400" i="1" dirty="0" smtClean="0">
                <a:solidFill>
                  <a:schemeClr val="tx1"/>
                </a:solidFill>
              </a:rPr>
              <a:t>Margins under pressure from Me-Too brands/low cost Android Hardware</a:t>
            </a:r>
          </a:p>
          <a:p>
            <a:pPr>
              <a:buNone/>
            </a:pPr>
            <a:endParaRPr lang="en-US" altLang="zh-TW" sz="2400" i="1" dirty="0" smtClean="0">
              <a:solidFill>
                <a:schemeClr val="tx1"/>
              </a:solidFill>
            </a:endParaRPr>
          </a:p>
          <a:p>
            <a:r>
              <a:rPr lang="en-US" altLang="zh-TW" sz="2400" i="1" dirty="0" smtClean="0">
                <a:solidFill>
                  <a:schemeClr val="tx1"/>
                </a:solidFill>
              </a:rPr>
              <a:t>India Initiative – </a:t>
            </a:r>
            <a:r>
              <a:rPr lang="en-US" altLang="zh-TW" sz="2400" i="1" dirty="0" err="1" smtClean="0">
                <a:solidFill>
                  <a:schemeClr val="tx1"/>
                </a:solidFill>
              </a:rPr>
              <a:t>SaaS</a:t>
            </a:r>
            <a:r>
              <a:rPr lang="en-US" altLang="zh-TW" sz="2400" i="1" dirty="0" smtClean="0">
                <a:solidFill>
                  <a:schemeClr val="tx1"/>
                </a:solidFill>
              </a:rPr>
              <a:t> based </a:t>
            </a:r>
            <a:r>
              <a:rPr lang="en-US" altLang="zh-TW" sz="2400" i="1" dirty="0" err="1" smtClean="0">
                <a:solidFill>
                  <a:schemeClr val="tx1"/>
                </a:solidFill>
              </a:rPr>
              <a:t>PoS</a:t>
            </a:r>
            <a:r>
              <a:rPr lang="en-US" altLang="zh-TW" sz="2400" i="1" dirty="0" smtClean="0">
                <a:solidFill>
                  <a:schemeClr val="tx1"/>
                </a:solidFill>
              </a:rPr>
              <a:t> software offering – </a:t>
            </a:r>
            <a:r>
              <a:rPr lang="en-US" altLang="zh-TW" sz="2400" b="1" i="1" dirty="0" err="1" smtClean="0">
                <a:solidFill>
                  <a:schemeClr val="tx1"/>
                </a:solidFill>
              </a:rPr>
              <a:t>QPoS</a:t>
            </a:r>
            <a:endParaRPr lang="en-US" altLang="zh-TW" sz="2400" b="1" i="1" dirty="0" smtClean="0">
              <a:solidFill>
                <a:schemeClr val="tx1"/>
              </a:solidFill>
            </a:endParaRPr>
          </a:p>
          <a:p>
            <a:pPr lvl="1"/>
            <a:r>
              <a:rPr lang="en-US" altLang="zh-TW" sz="2000" i="1" dirty="0" smtClean="0">
                <a:solidFill>
                  <a:schemeClr val="tx1"/>
                </a:solidFill>
              </a:rPr>
              <a:t>One-App for all verticals and any </a:t>
            </a:r>
            <a:r>
              <a:rPr lang="en-US" altLang="zh-TW" sz="2000" i="1" dirty="0" err="1" smtClean="0">
                <a:solidFill>
                  <a:schemeClr val="tx1"/>
                </a:solidFill>
              </a:rPr>
              <a:t>Posiflex</a:t>
            </a:r>
            <a:r>
              <a:rPr lang="en-US" altLang="zh-TW" sz="2000" i="1" dirty="0" smtClean="0">
                <a:solidFill>
                  <a:schemeClr val="tx1"/>
                </a:solidFill>
              </a:rPr>
              <a:t> Android devices</a:t>
            </a:r>
          </a:p>
          <a:p>
            <a:pPr lvl="1"/>
            <a:endParaRPr lang="en-US" altLang="zh-TW" sz="2000" i="1" dirty="0" smtClean="0">
              <a:solidFill>
                <a:schemeClr val="tx1"/>
              </a:solidFill>
            </a:endParaRPr>
          </a:p>
          <a:p>
            <a:r>
              <a:rPr lang="en-US" altLang="zh-TW" sz="2400" i="1" dirty="0" smtClean="0">
                <a:solidFill>
                  <a:schemeClr val="tx1"/>
                </a:solidFill>
              </a:rPr>
              <a:t>Available for global market by </a:t>
            </a:r>
            <a:r>
              <a:rPr lang="en-US" altLang="zh-TW" sz="2400" b="1" i="1" dirty="0" smtClean="0">
                <a:solidFill>
                  <a:schemeClr val="tx1"/>
                </a:solidFill>
              </a:rPr>
              <a:t>end of Q4 2019</a:t>
            </a:r>
          </a:p>
          <a:p>
            <a:pPr>
              <a:buNone/>
            </a:pPr>
            <a:endParaRPr lang="en-US" altLang="zh-TW" sz="2400" i="1" dirty="0" smtClean="0">
              <a:solidFill>
                <a:schemeClr val="tx1"/>
              </a:solidFill>
            </a:endParaRPr>
          </a:p>
          <a:p>
            <a:pPr lvl="3">
              <a:buNone/>
            </a:pPr>
            <a:endParaRPr lang="en-US" altLang="zh-TW" sz="2400" i="1" dirty="0" smtClean="0">
              <a:solidFill>
                <a:schemeClr val="tx1"/>
              </a:solidFill>
            </a:endParaRPr>
          </a:p>
          <a:p>
            <a:endParaRPr lang="en-US" altLang="zh-TW" sz="26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TW" sz="2600" i="1" dirty="0" smtClean="0">
                <a:solidFill>
                  <a:schemeClr val="tx1"/>
                </a:solidFill>
              </a:rPr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8316"/>
            <a:ext cx="4968552" cy="857250"/>
          </a:xfrm>
        </p:spPr>
        <p:txBody>
          <a:bodyPr/>
          <a:lstStyle/>
          <a:p>
            <a:r>
              <a:rPr lang="en-US" altLang="zh-TW" b="1" dirty="0" err="1"/>
              <a:t>QPoS</a:t>
            </a:r>
            <a:r>
              <a:rPr lang="en-US" altLang="zh-TW" b="1" dirty="0"/>
              <a:t> </a:t>
            </a:r>
            <a:r>
              <a:rPr lang="en-US" altLang="zh-TW" b="1" dirty="0" smtClean="0"/>
              <a:t>Architecture</a:t>
            </a:r>
            <a:endParaRPr lang="zh-TW" alt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="" xmlns:lc="http://schemas.openxmlformats.org/drawingml/2006/lockedCanvas" xmlns:a16="http://schemas.microsoft.com/office/drawing/2014/main" id="{4E92453E-02FE-4066-9F31-DAC1FF56CC09}"/>
              </a:ext>
            </a:extLst>
          </p:cNvPr>
          <p:cNvSpPr/>
          <p:nvPr/>
        </p:nvSpPr>
        <p:spPr>
          <a:xfrm>
            <a:off x="3539209" y="705380"/>
            <a:ext cx="2029181" cy="2659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QPOS </a:t>
            </a:r>
          </a:p>
          <a:p>
            <a:pPr algn="ct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SaaS </a:t>
            </a:r>
            <a:b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Cloud Server</a:t>
            </a:r>
          </a:p>
          <a:p>
            <a:pPr algn="ctr"/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Flowchart: Magnetic Disk 64">
            <a:extLst>
              <a:ext uri="{FF2B5EF4-FFF2-40B4-BE49-F238E27FC236}">
                <a16:creationId xmlns="" xmlns:lc="http://schemas.openxmlformats.org/drawingml/2006/lockedCanvas" xmlns:a16="http://schemas.microsoft.com/office/drawing/2014/main" id="{F957A9A3-DE3D-49CF-A76C-C55C0052AADB}"/>
              </a:ext>
            </a:extLst>
          </p:cNvPr>
          <p:cNvSpPr/>
          <p:nvPr/>
        </p:nvSpPr>
        <p:spPr>
          <a:xfrm>
            <a:off x="4778478" y="3940302"/>
            <a:ext cx="555522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DB</a:t>
            </a:r>
          </a:p>
        </p:txBody>
      </p:sp>
      <p:sp>
        <p:nvSpPr>
          <p:cNvPr id="66" name="Flowchart: Multidocument 65">
            <a:extLst>
              <a:ext uri="{FF2B5EF4-FFF2-40B4-BE49-F238E27FC236}">
                <a16:creationId xmlns="" xmlns:lc="http://schemas.openxmlformats.org/drawingml/2006/lockedCanvas" xmlns:a16="http://schemas.microsoft.com/office/drawing/2014/main" id="{90EE250A-0A39-4BB8-91F1-7459DEBA6016}"/>
              </a:ext>
            </a:extLst>
          </p:cNvPr>
          <p:cNvSpPr/>
          <p:nvPr/>
        </p:nvSpPr>
        <p:spPr>
          <a:xfrm>
            <a:off x="3581400" y="3943350"/>
            <a:ext cx="1060704" cy="758952"/>
          </a:xfrm>
          <a:prstGeom prst="flowChartMultidocumen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="" xmlns:lc="http://schemas.openxmlformats.org/drawingml/2006/lockedCanvas" xmlns:a16="http://schemas.microsoft.com/office/drawing/2014/main" id="{24BDBE24-4853-40D8-9FDE-832D94BE60EB}"/>
              </a:ext>
            </a:extLst>
          </p:cNvPr>
          <p:cNvCxnSpPr>
            <a:cxnSpLocks/>
          </p:cNvCxnSpPr>
          <p:nvPr/>
        </p:nvCxnSpPr>
        <p:spPr>
          <a:xfrm>
            <a:off x="2362200" y="1200150"/>
            <a:ext cx="1146302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="" xmlns:lc="http://schemas.openxmlformats.org/drawingml/2006/lockedCanvas" xmlns:a16="http://schemas.microsoft.com/office/drawing/2014/main" id="{039501C4-CD9B-441D-90E1-1B05EDD2004E}"/>
              </a:ext>
            </a:extLst>
          </p:cNvPr>
          <p:cNvCxnSpPr>
            <a:cxnSpLocks/>
          </p:cNvCxnSpPr>
          <p:nvPr/>
        </p:nvCxnSpPr>
        <p:spPr>
          <a:xfrm>
            <a:off x="2362200" y="2114550"/>
            <a:ext cx="1146302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="" xmlns:lc="http://schemas.openxmlformats.org/drawingml/2006/lockedCanvas" xmlns:a16="http://schemas.microsoft.com/office/drawing/2014/main" id="{ED046163-A2E3-40A5-81EC-CA3C572DAEF0}"/>
              </a:ext>
            </a:extLst>
          </p:cNvPr>
          <p:cNvCxnSpPr>
            <a:cxnSpLocks/>
          </p:cNvCxnSpPr>
          <p:nvPr/>
        </p:nvCxnSpPr>
        <p:spPr>
          <a:xfrm rot="16200000" flipH="1">
            <a:off x="4767570" y="3605520"/>
            <a:ext cx="521138" cy="212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="" xmlns:lc="http://schemas.openxmlformats.org/drawingml/2006/lockedCanvas" xmlns:a16="http://schemas.microsoft.com/office/drawing/2014/main" id="{0EB44258-77EA-46BE-A9B4-86B3DA5A9B6E}"/>
              </a:ext>
            </a:extLst>
          </p:cNvPr>
          <p:cNvCxnSpPr/>
          <p:nvPr/>
        </p:nvCxnSpPr>
        <p:spPr>
          <a:xfrm rot="5400000">
            <a:off x="3909730" y="3658496"/>
            <a:ext cx="566124" cy="3584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1" name="Flowchart: Multidocument 70">
            <a:extLst>
              <a:ext uri="{FF2B5EF4-FFF2-40B4-BE49-F238E27FC236}">
                <a16:creationId xmlns="" xmlns:lc="http://schemas.openxmlformats.org/drawingml/2006/lockedCanvas" xmlns:a16="http://schemas.microsoft.com/office/drawing/2014/main" id="{8B6F4E9E-D509-4F99-9C29-9D83D5D37C8C}"/>
              </a:ext>
            </a:extLst>
          </p:cNvPr>
          <p:cNvSpPr/>
          <p:nvPr/>
        </p:nvSpPr>
        <p:spPr>
          <a:xfrm>
            <a:off x="7239000" y="3562350"/>
            <a:ext cx="1060704" cy="758952"/>
          </a:xfrm>
          <a:prstGeom prst="flowChartMultidocumen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BI </a:t>
            </a:r>
            <a:b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="" xmlns:lc="http://schemas.openxmlformats.org/drawingml/2006/lockedCanvas" xmlns:a16="http://schemas.microsoft.com/office/drawing/2014/main" id="{A27D97B6-181F-41C0-B1AF-CC942DDF0753}"/>
              </a:ext>
            </a:extLst>
          </p:cNvPr>
          <p:cNvCxnSpPr>
            <a:cxnSpLocks/>
          </p:cNvCxnSpPr>
          <p:nvPr/>
        </p:nvCxnSpPr>
        <p:spPr>
          <a:xfrm>
            <a:off x="7772400" y="2571750"/>
            <a:ext cx="0" cy="976888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="" xmlns:lc="http://schemas.openxmlformats.org/drawingml/2006/lockedCanvas" xmlns:a16="http://schemas.microsoft.com/office/drawing/2014/main" id="{36557536-6905-4560-9DC4-C7DF93736DF5}"/>
              </a:ext>
            </a:extLst>
          </p:cNvPr>
          <p:cNvSpPr/>
          <p:nvPr/>
        </p:nvSpPr>
        <p:spPr>
          <a:xfrm>
            <a:off x="3742095" y="2571153"/>
            <a:ext cx="1652010" cy="565354"/>
          </a:xfrm>
          <a:prstGeom prst="rect">
            <a:avLst/>
          </a:prstGeom>
          <a:solidFill>
            <a:srgbClr val="7CB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Cloud POS</a:t>
            </a:r>
          </a:p>
        </p:txBody>
      </p:sp>
      <p:pic>
        <p:nvPicPr>
          <p:cNvPr id="74" name="Picture 73" descr="Image result for posiflex wt3007">
            <a:extLst>
              <a:ext uri="{FF2B5EF4-FFF2-40B4-BE49-F238E27FC236}">
                <a16:creationId xmlns="" xmlns:lc="http://schemas.openxmlformats.org/drawingml/2006/lockedCanvas" xmlns:a16="http://schemas.microsoft.com/office/drawing/2014/main" id="{A8E46BF3-3F08-4ABD-8161-347066353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19150"/>
            <a:ext cx="897885" cy="839832"/>
          </a:xfrm>
          <a:prstGeom prst="rect">
            <a:avLst/>
          </a:prstGeom>
          <a:noFill/>
          <a:extLst>
            <a:ext uri="{909E8E84-426E-40DD-AFC4-6F175D3DCCD1}">
              <a14:hiddenFill xmlns="" xmlns:lc="http://schemas.openxmlformats.org/drawingml/2006/lockedCanvas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 descr="Image result for pax a920">
            <a:extLst>
              <a:ext uri="{FF2B5EF4-FFF2-40B4-BE49-F238E27FC236}">
                <a16:creationId xmlns="" xmlns:lc="http://schemas.openxmlformats.org/drawingml/2006/lockedCanvas" xmlns:a16="http://schemas.microsoft.com/office/drawing/2014/main" id="{BECC1F88-0FAB-4FBE-A16D-DAC9CB13A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09750"/>
            <a:ext cx="814673" cy="762000"/>
          </a:xfrm>
          <a:prstGeom prst="rect">
            <a:avLst/>
          </a:prstGeom>
          <a:noFill/>
          <a:extLst>
            <a:ext uri="{909E8E84-426E-40DD-AFC4-6F175D3DCCD1}">
              <a14:hiddenFill xmlns="" xmlns:lc="http://schemas.openxmlformats.org/drawingml/2006/lockedCanvas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75" descr="Image result for posiflex hs 2414">
            <a:extLst>
              <a:ext uri="{FF2B5EF4-FFF2-40B4-BE49-F238E27FC236}">
                <a16:creationId xmlns="" xmlns:lc="http://schemas.openxmlformats.org/drawingml/2006/lockedCanvas" xmlns:a16="http://schemas.microsoft.com/office/drawing/2014/main" id="{60209A2E-53D6-4426-8812-965BB5B4F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00350"/>
            <a:ext cx="783048" cy="783048"/>
          </a:xfrm>
          <a:prstGeom prst="rect">
            <a:avLst/>
          </a:prstGeom>
          <a:noFill/>
          <a:extLst>
            <a:ext uri="{909E8E84-426E-40DD-AFC4-6F175D3DCCD1}">
              <a14:hiddenFill xmlns="" xmlns:lc="http://schemas.openxmlformats.org/drawingml/2006/lockedCanvas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Arrow Connector 76">
            <a:extLst>
              <a:ext uri="{FF2B5EF4-FFF2-40B4-BE49-F238E27FC236}">
                <a16:creationId xmlns="" xmlns:lc="http://schemas.openxmlformats.org/drawingml/2006/lockedCanvas" xmlns:a16="http://schemas.microsoft.com/office/drawing/2014/main" id="{BAE7BCE0-71D6-46ED-94DD-608E562F0B71}"/>
              </a:ext>
            </a:extLst>
          </p:cNvPr>
          <p:cNvCxnSpPr>
            <a:cxnSpLocks/>
          </p:cNvCxnSpPr>
          <p:nvPr/>
        </p:nvCxnSpPr>
        <p:spPr>
          <a:xfrm>
            <a:off x="2362200" y="3105150"/>
            <a:ext cx="1146302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8" name="Picture 77" descr="Image result for webreports">
            <a:extLst>
              <a:ext uri="{FF2B5EF4-FFF2-40B4-BE49-F238E27FC236}">
                <a16:creationId xmlns="" xmlns:lc="http://schemas.openxmlformats.org/drawingml/2006/lockedCanvas" xmlns:a16="http://schemas.microsoft.com/office/drawing/2014/main" id="{09AFE2D4-608A-4477-B6A6-2775A84F7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074" y="943456"/>
            <a:ext cx="2201993" cy="1628294"/>
          </a:xfrm>
          <a:prstGeom prst="rect">
            <a:avLst/>
          </a:prstGeom>
          <a:noFill/>
          <a:extLst>
            <a:ext uri="{909E8E84-426E-40DD-AFC4-6F175D3DCCD1}">
              <a14:hiddenFill xmlns="" xmlns:lc="http://schemas.openxmlformats.org/drawingml/2006/lockedCanvas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Straight Arrow Connector 78">
            <a:extLst>
              <a:ext uri="{FF2B5EF4-FFF2-40B4-BE49-F238E27FC236}">
                <a16:creationId xmlns="" xmlns:lc="http://schemas.openxmlformats.org/drawingml/2006/lockedCanvas" xmlns:a16="http://schemas.microsoft.com/office/drawing/2014/main" id="{F55D7849-240F-4F84-B6E4-9AC5DA06252C}"/>
              </a:ext>
            </a:extLst>
          </p:cNvPr>
          <p:cNvCxnSpPr>
            <a:cxnSpLocks/>
          </p:cNvCxnSpPr>
          <p:nvPr/>
        </p:nvCxnSpPr>
        <p:spPr>
          <a:xfrm>
            <a:off x="5568390" y="2052033"/>
            <a:ext cx="1146302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TextBox 6">
            <a:extLst>
              <a:ext uri="{FF2B5EF4-FFF2-40B4-BE49-F238E27FC236}">
                <a16:creationId xmlns="" xmlns:lc="http://schemas.openxmlformats.org/drawingml/2006/lockedCanvas" xmlns:a16="http://schemas.microsoft.com/office/drawing/2014/main" id="{C9EBFAFA-B81F-408D-AFC5-8B5A3877E6D7}"/>
              </a:ext>
            </a:extLst>
          </p:cNvPr>
          <p:cNvSpPr txBox="1"/>
          <p:nvPr/>
        </p:nvSpPr>
        <p:spPr>
          <a:xfrm>
            <a:off x="6714692" y="542977"/>
            <a:ext cx="2868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400" dirty="0">
                <a:latin typeface="Arial" panose="020B0604020202020204" pitchFamily="34" charset="0"/>
                <a:cs typeface="Arial" panose="020B0604020202020204" pitchFamily="34" charset="0"/>
              </a:rPr>
              <a:t>Web Admin and Reports</a:t>
            </a:r>
          </a:p>
        </p:txBody>
      </p:sp>
      <p:sp>
        <p:nvSpPr>
          <p:cNvPr id="81" name="TextBox 38">
            <a:extLst>
              <a:ext uri="{FF2B5EF4-FFF2-40B4-BE49-F238E27FC236}">
                <a16:creationId xmlns="" xmlns:lc="http://schemas.openxmlformats.org/drawingml/2006/lockedCanvas" xmlns:a16="http://schemas.microsoft.com/office/drawing/2014/main" id="{FEF7FEF1-CC19-43B5-BB3D-542AC233E6EB}"/>
              </a:ext>
            </a:extLst>
          </p:cNvPr>
          <p:cNvSpPr txBox="1"/>
          <p:nvPr/>
        </p:nvSpPr>
        <p:spPr>
          <a:xfrm>
            <a:off x="-76200" y="971550"/>
            <a:ext cx="1399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400" dirty="0">
                <a:latin typeface="Arial" panose="020B0604020202020204" pitchFamily="34" charset="0"/>
                <a:cs typeface="Arial" panose="020B0604020202020204" pitchFamily="34" charset="0"/>
              </a:rPr>
              <a:t>WT3007</a:t>
            </a:r>
          </a:p>
        </p:txBody>
      </p:sp>
      <p:sp>
        <p:nvSpPr>
          <p:cNvPr id="82" name="TextBox 39">
            <a:extLst>
              <a:ext uri="{FF2B5EF4-FFF2-40B4-BE49-F238E27FC236}">
                <a16:creationId xmlns="" xmlns:lc="http://schemas.openxmlformats.org/drawingml/2006/lockedCanvas" xmlns:a16="http://schemas.microsoft.com/office/drawing/2014/main" id="{5B61EAF9-1488-423D-8711-EADF78437528}"/>
              </a:ext>
            </a:extLst>
          </p:cNvPr>
          <p:cNvSpPr txBox="1"/>
          <p:nvPr/>
        </p:nvSpPr>
        <p:spPr>
          <a:xfrm>
            <a:off x="-76200" y="1962150"/>
            <a:ext cx="1399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400" dirty="0">
                <a:latin typeface="Arial" panose="020B0604020202020204" pitchFamily="34" charset="0"/>
                <a:cs typeface="Arial" panose="020B0604020202020204" pitchFamily="34" charset="0"/>
              </a:rPr>
              <a:t>PAX A920</a:t>
            </a:r>
          </a:p>
        </p:txBody>
      </p:sp>
      <p:sp>
        <p:nvSpPr>
          <p:cNvPr id="83" name="TextBox 40">
            <a:extLst>
              <a:ext uri="{FF2B5EF4-FFF2-40B4-BE49-F238E27FC236}">
                <a16:creationId xmlns="" xmlns:lc="http://schemas.openxmlformats.org/drawingml/2006/lockedCanvas" xmlns:a16="http://schemas.microsoft.com/office/drawing/2014/main" id="{78C1100C-0D24-4221-AE70-80ACF77F2199}"/>
              </a:ext>
            </a:extLst>
          </p:cNvPr>
          <p:cNvSpPr txBox="1"/>
          <p:nvPr/>
        </p:nvSpPr>
        <p:spPr>
          <a:xfrm>
            <a:off x="0" y="3028950"/>
            <a:ext cx="1399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HS3114</a:t>
            </a:r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845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err="1" smtClean="0"/>
              <a:t>QPoS</a:t>
            </a:r>
            <a:r>
              <a:rPr lang="en-US" altLang="zh-TW" b="1" dirty="0" smtClean="0"/>
              <a:t> Cloud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lc="http://schemas.openxmlformats.org/drawingml/2006/lockedCanvas" xmlns:a16="http://schemas.microsoft.com/office/drawing/2014/main" id="{4E92453E-02FE-4066-9F31-DAC1FF56CC09}"/>
              </a:ext>
            </a:extLst>
          </p:cNvPr>
          <p:cNvSpPr/>
          <p:nvPr/>
        </p:nvSpPr>
        <p:spPr>
          <a:xfrm>
            <a:off x="3998848" y="1477710"/>
            <a:ext cx="1146303" cy="157972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QPOS  </a:t>
            </a:r>
            <a:b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Cloud Server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="" xmlns:lc="http://schemas.openxmlformats.org/drawingml/2006/lockedCanvas" xmlns:a16="http://schemas.microsoft.com/office/drawing/2014/main" id="{039501C4-CD9B-441D-90E1-1B05EDD2004E}"/>
              </a:ext>
            </a:extLst>
          </p:cNvPr>
          <p:cNvCxnSpPr>
            <a:cxnSpLocks/>
          </p:cNvCxnSpPr>
          <p:nvPr/>
        </p:nvCxnSpPr>
        <p:spPr>
          <a:xfrm>
            <a:off x="5181600" y="2343150"/>
            <a:ext cx="1295400" cy="6096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="" xmlns:lc="http://schemas.openxmlformats.org/drawingml/2006/lockedCanvas" xmlns:a16="http://schemas.microsoft.com/office/drawing/2014/main" id="{BAE7BCE0-71D6-46ED-94DD-608E562F0B7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959300" y="2127050"/>
            <a:ext cx="712559" cy="144955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Image result for cloud server">
            <a:extLst>
              <a:ext uri="{FF2B5EF4-FFF2-40B4-BE49-F238E27FC236}">
                <a16:creationId xmlns="" xmlns:lc="http://schemas.openxmlformats.org/drawingml/2006/lockedCanvas" xmlns:a16="http://schemas.microsoft.com/office/drawing/2014/main" id="{71C3C6B0-4EA5-4BB4-AF2E-4B71A851F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669" y="1090758"/>
            <a:ext cx="909330" cy="693497"/>
          </a:xfrm>
          <a:prstGeom prst="rect">
            <a:avLst/>
          </a:prstGeom>
          <a:noFill/>
          <a:extLst>
            <a:ext uri="{909E8E84-426E-40DD-AFC4-6F175D3DCCD1}">
              <a14:hiddenFill xmlns="" xmlns:lc="http://schemas.openxmlformats.org/drawingml/2006/lockedCanvas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>
            <a:extLst>
              <a:ext uri="{FF2B5EF4-FFF2-40B4-BE49-F238E27FC236}">
                <a16:creationId xmlns="" xmlns:lc="http://schemas.openxmlformats.org/drawingml/2006/lockedCanvas" xmlns:a16="http://schemas.microsoft.com/office/drawing/2014/main" id="{F984208C-D5EA-4723-A51C-B1A2CBCB4BF2}"/>
              </a:ext>
            </a:extLst>
          </p:cNvPr>
          <p:cNvSpPr/>
          <p:nvPr/>
        </p:nvSpPr>
        <p:spPr>
          <a:xfrm>
            <a:off x="228600" y="3105150"/>
            <a:ext cx="3033252" cy="122337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lc="http://schemas.openxmlformats.org/drawingml/2006/lockedCanvas" xmlns:a16="http://schemas.microsoft.com/office/drawing/2014/main" id="{BAD5662D-FB0C-4198-A466-E6088F6436FB}"/>
              </a:ext>
            </a:extLst>
          </p:cNvPr>
          <p:cNvSpPr/>
          <p:nvPr/>
        </p:nvSpPr>
        <p:spPr>
          <a:xfrm>
            <a:off x="5715000" y="2952750"/>
            <a:ext cx="3082413" cy="14478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</a:t>
            </a:r>
            <a:endParaRPr lang="en-IN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lc="http://schemas.openxmlformats.org/drawingml/2006/lockedCanvas" xmlns:a16="http://schemas.microsoft.com/office/drawing/2014/main" id="{9C41B1E7-E117-4A54-AED4-24DC6C089C3D}"/>
              </a:ext>
            </a:extLst>
          </p:cNvPr>
          <p:cNvSpPr/>
          <p:nvPr/>
        </p:nvSpPr>
        <p:spPr>
          <a:xfrm>
            <a:off x="609602" y="3670234"/>
            <a:ext cx="221492" cy="373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="" xmlns:lc="http://schemas.openxmlformats.org/drawingml/2006/lockedCanvas" xmlns:a16="http://schemas.microsoft.com/office/drawing/2014/main" id="{A962471C-1F1C-443B-BFCE-AE4A0842FE5C}"/>
              </a:ext>
            </a:extLst>
          </p:cNvPr>
          <p:cNvSpPr/>
          <p:nvPr/>
        </p:nvSpPr>
        <p:spPr>
          <a:xfrm>
            <a:off x="1069260" y="3670234"/>
            <a:ext cx="221492" cy="373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="" xmlns:lc="http://schemas.openxmlformats.org/drawingml/2006/lockedCanvas" xmlns:a16="http://schemas.microsoft.com/office/drawing/2014/main" id="{FD07BEC7-10E5-483B-9070-0C870984AA21}"/>
              </a:ext>
            </a:extLst>
          </p:cNvPr>
          <p:cNvSpPr/>
          <p:nvPr/>
        </p:nvSpPr>
        <p:spPr>
          <a:xfrm>
            <a:off x="1526038" y="3670234"/>
            <a:ext cx="221492" cy="373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="" xmlns:lc="http://schemas.openxmlformats.org/drawingml/2006/lockedCanvas" xmlns:a16="http://schemas.microsoft.com/office/drawing/2014/main" id="{477A3CB0-2AB8-4120-9AF3-A5247B9C4012}"/>
              </a:ext>
            </a:extLst>
          </p:cNvPr>
          <p:cNvSpPr/>
          <p:nvPr/>
        </p:nvSpPr>
        <p:spPr>
          <a:xfrm>
            <a:off x="1985696" y="3670234"/>
            <a:ext cx="221492" cy="373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="" xmlns:lc="http://schemas.openxmlformats.org/drawingml/2006/lockedCanvas" xmlns:a16="http://schemas.microsoft.com/office/drawing/2014/main" id="{E737B91E-B615-4CF0-A6B4-604BF89F9795}"/>
              </a:ext>
            </a:extLst>
          </p:cNvPr>
          <p:cNvSpPr/>
          <p:nvPr/>
        </p:nvSpPr>
        <p:spPr>
          <a:xfrm>
            <a:off x="2427040" y="3670234"/>
            <a:ext cx="221492" cy="373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8" name="Rectangle 17">
            <a:extLst>
              <a:ext uri="{FF2B5EF4-FFF2-40B4-BE49-F238E27FC236}">
                <a16:creationId xmlns="" xmlns:lc="http://schemas.openxmlformats.org/drawingml/2006/lockedCanvas" xmlns:a16="http://schemas.microsoft.com/office/drawing/2014/main" id="{10DEA9F2-821E-43D9-8823-D2B05B789CAF}"/>
              </a:ext>
            </a:extLst>
          </p:cNvPr>
          <p:cNvSpPr/>
          <p:nvPr/>
        </p:nvSpPr>
        <p:spPr>
          <a:xfrm>
            <a:off x="6007000" y="3562538"/>
            <a:ext cx="241400" cy="45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9" name="Rectangle 18">
            <a:extLst>
              <a:ext uri="{FF2B5EF4-FFF2-40B4-BE49-F238E27FC236}">
                <a16:creationId xmlns="" xmlns:lc="http://schemas.openxmlformats.org/drawingml/2006/lockedCanvas" xmlns:a16="http://schemas.microsoft.com/office/drawing/2014/main" id="{D5976F09-0F0D-43BD-9396-F1135BA47533}"/>
              </a:ext>
            </a:extLst>
          </p:cNvPr>
          <p:cNvSpPr/>
          <p:nvPr/>
        </p:nvSpPr>
        <p:spPr>
          <a:xfrm>
            <a:off x="6466658" y="3562538"/>
            <a:ext cx="241400" cy="45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0" name="Rectangle 19">
            <a:extLst>
              <a:ext uri="{FF2B5EF4-FFF2-40B4-BE49-F238E27FC236}">
                <a16:creationId xmlns="" xmlns:lc="http://schemas.openxmlformats.org/drawingml/2006/lockedCanvas" xmlns:a16="http://schemas.microsoft.com/office/drawing/2014/main" id="{163C1CB5-3629-46CB-8CEB-966353630756}"/>
              </a:ext>
            </a:extLst>
          </p:cNvPr>
          <p:cNvSpPr/>
          <p:nvPr/>
        </p:nvSpPr>
        <p:spPr>
          <a:xfrm>
            <a:off x="6923436" y="3562538"/>
            <a:ext cx="241400" cy="45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1" name="Rectangle 20">
            <a:extLst>
              <a:ext uri="{FF2B5EF4-FFF2-40B4-BE49-F238E27FC236}">
                <a16:creationId xmlns="" xmlns:lc="http://schemas.openxmlformats.org/drawingml/2006/lockedCanvas" xmlns:a16="http://schemas.microsoft.com/office/drawing/2014/main" id="{26FDA8A3-984D-4C70-8B1D-4C5DBFA39EF9}"/>
              </a:ext>
            </a:extLst>
          </p:cNvPr>
          <p:cNvSpPr/>
          <p:nvPr/>
        </p:nvSpPr>
        <p:spPr>
          <a:xfrm>
            <a:off x="7383094" y="3562538"/>
            <a:ext cx="241400" cy="45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="" xmlns:lc="http://schemas.openxmlformats.org/drawingml/2006/lockedCanvas" xmlns:a16="http://schemas.microsoft.com/office/drawing/2014/main" id="{FAAC8AEB-29A5-493B-9613-F10A38A61C0B}"/>
              </a:ext>
            </a:extLst>
          </p:cNvPr>
          <p:cNvSpPr/>
          <p:nvPr/>
        </p:nvSpPr>
        <p:spPr>
          <a:xfrm>
            <a:off x="7824438" y="3562538"/>
            <a:ext cx="241400" cy="45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3" name="Rectangle 22">
            <a:extLst>
              <a:ext uri="{FF2B5EF4-FFF2-40B4-BE49-F238E27FC236}">
                <a16:creationId xmlns="" xmlns:lc="http://schemas.openxmlformats.org/drawingml/2006/lockedCanvas" xmlns:a16="http://schemas.microsoft.com/office/drawing/2014/main" id="{639E4443-69BF-485E-B8CC-4D70E7538330}"/>
              </a:ext>
            </a:extLst>
          </p:cNvPr>
          <p:cNvSpPr/>
          <p:nvPr/>
        </p:nvSpPr>
        <p:spPr>
          <a:xfrm>
            <a:off x="8284096" y="3562538"/>
            <a:ext cx="241400" cy="45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6" name="Content Placeholder 2">
            <a:extLst>
              <a:ext uri="{FF2B5EF4-FFF2-40B4-BE49-F238E27FC236}">
                <a16:creationId xmlns="" xmlns:lc="http://schemas.openxmlformats.org/drawingml/2006/lockedCanvas" xmlns:a16="http://schemas.microsoft.com/office/drawing/2014/main" id="{B25BE457-4B23-4E4B-824E-6F2AB81AD33B}"/>
              </a:ext>
            </a:extLst>
          </p:cNvPr>
          <p:cNvSpPr>
            <a:spLocks noGrp="1"/>
          </p:cNvSpPr>
          <p:nvPr/>
        </p:nvSpPr>
        <p:spPr>
          <a:xfrm>
            <a:off x="5257800" y="590550"/>
            <a:ext cx="3493330" cy="1965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err="1"/>
              <a:t>QPoS</a:t>
            </a:r>
            <a:r>
              <a:rPr lang="en-IN" dirty="0"/>
              <a:t> Cloud Server Capabilities</a:t>
            </a:r>
          </a:p>
          <a:p>
            <a:pPr lvl="1"/>
            <a:r>
              <a:rPr lang="en-IN" dirty="0"/>
              <a:t>Availability</a:t>
            </a:r>
          </a:p>
          <a:p>
            <a:pPr lvl="1"/>
            <a:r>
              <a:rPr lang="en-IN" dirty="0"/>
              <a:t>Scalability</a:t>
            </a:r>
          </a:p>
          <a:p>
            <a:pPr lvl="1"/>
            <a:r>
              <a:rPr lang="en-IN" dirty="0"/>
              <a:t>Configurable</a:t>
            </a:r>
          </a:p>
          <a:p>
            <a:pPr lvl="1"/>
            <a:r>
              <a:rPr lang="en-IN" dirty="0"/>
              <a:t>Expandability</a:t>
            </a:r>
          </a:p>
          <a:p>
            <a:pPr lvl="1"/>
            <a:r>
              <a:rPr lang="en-IN" dirty="0"/>
              <a:t>Extensibility</a:t>
            </a:r>
          </a:p>
          <a:p>
            <a:pPr lvl="1"/>
            <a:r>
              <a:rPr lang="en-IN" dirty="0"/>
              <a:t>Multi Tenant</a:t>
            </a:r>
          </a:p>
          <a:p>
            <a:pPr lvl="1"/>
            <a:r>
              <a:rPr lang="en-IN" dirty="0"/>
              <a:t>Cloud SaaS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="" xmlns:lc="http://schemas.openxmlformats.org/drawingml/2006/lockedCanvas" xmlns:a16="http://schemas.microsoft.com/office/drawing/2014/main" id="{E42C2264-C90B-43D4-A3EF-774C46EAE7EE}"/>
              </a:ext>
            </a:extLst>
          </p:cNvPr>
          <p:cNvSpPr txBox="1"/>
          <p:nvPr/>
        </p:nvSpPr>
        <p:spPr>
          <a:xfrm>
            <a:off x="838200" y="440055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QPOS Clients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lc="http://schemas.openxmlformats.org/drawingml/2006/lockedCanvas" xmlns:a16="http://schemas.microsoft.com/office/drawing/2014/main" id="{2A28A6A8-8DE8-41E8-AE9E-55E658B8359A}"/>
              </a:ext>
            </a:extLst>
          </p:cNvPr>
          <p:cNvSpPr txBox="1"/>
          <p:nvPr/>
        </p:nvSpPr>
        <p:spPr>
          <a:xfrm>
            <a:off x="6324600" y="4400550"/>
            <a:ext cx="218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QPOS Clients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8316"/>
            <a:ext cx="4968552" cy="857250"/>
          </a:xfrm>
        </p:spPr>
        <p:txBody>
          <a:bodyPr/>
          <a:lstStyle/>
          <a:p>
            <a:r>
              <a:rPr lang="en-US" altLang="zh-TW" b="1" dirty="0" err="1"/>
              <a:t>QPoS</a:t>
            </a:r>
            <a:r>
              <a:rPr lang="en-US" altLang="zh-TW" b="1" dirty="0"/>
              <a:t> </a:t>
            </a:r>
            <a:r>
              <a:rPr lang="en-US" altLang="zh-TW" b="1" dirty="0" smtClean="0"/>
              <a:t>Modules</a:t>
            </a:r>
            <a:endParaRPr lang="zh-TW" altLang="en-US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="" xmlns:a16="http://schemas.microsoft.com/office/drawing/2014/main" id="{EAEA9854-2A0C-4F63-A5D2-B294C1C41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71550"/>
            <a:ext cx="4330824" cy="2632472"/>
          </a:xfrm>
        </p:spPr>
        <p:txBody>
          <a:bodyPr>
            <a:normAutofit/>
          </a:bodyPr>
          <a:lstStyle/>
          <a:p>
            <a:r>
              <a:rPr lang="en-IN" sz="2600" dirty="0" err="1" smtClean="0"/>
              <a:t>PoS</a:t>
            </a:r>
            <a:r>
              <a:rPr lang="en-IN" sz="2600" dirty="0" smtClean="0"/>
              <a:t> Module</a:t>
            </a:r>
          </a:p>
          <a:p>
            <a:r>
              <a:rPr lang="en-IN" sz="2600" dirty="0" smtClean="0"/>
              <a:t>Cloud Server </a:t>
            </a:r>
          </a:p>
          <a:p>
            <a:r>
              <a:rPr lang="en-IN" sz="2600" dirty="0" smtClean="0"/>
              <a:t>Merchant App</a:t>
            </a:r>
          </a:p>
          <a:p>
            <a:r>
              <a:rPr lang="en-IN" sz="2600" dirty="0" smtClean="0"/>
              <a:t>CRM &amp; Loyalty</a:t>
            </a:r>
          </a:p>
          <a:p>
            <a:pPr lvl="1">
              <a:buNone/>
            </a:pPr>
            <a:endParaRPr lang="en-IN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1274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8316"/>
            <a:ext cx="4968552" cy="857250"/>
          </a:xfrm>
        </p:spPr>
        <p:txBody>
          <a:bodyPr/>
          <a:lstStyle/>
          <a:p>
            <a:r>
              <a:rPr lang="en-US" altLang="zh-TW" b="1" dirty="0" err="1"/>
              <a:t>QPoS</a:t>
            </a:r>
            <a:r>
              <a:rPr lang="en-US" altLang="zh-TW" b="1" dirty="0"/>
              <a:t> Core Features</a:t>
            </a:r>
            <a:endParaRPr lang="zh-TW" altLang="en-US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="" xmlns:a16="http://schemas.microsoft.com/office/drawing/2014/main" id="{EAEA9854-2A0C-4F63-A5D2-B294C1C41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6078"/>
            <a:ext cx="4330824" cy="3394472"/>
          </a:xfrm>
        </p:spPr>
        <p:txBody>
          <a:bodyPr>
            <a:normAutofit/>
          </a:bodyPr>
          <a:lstStyle/>
          <a:p>
            <a:r>
              <a:rPr lang="en-IN" sz="2600" dirty="0" smtClean="0"/>
              <a:t>Standard Features</a:t>
            </a:r>
          </a:p>
          <a:p>
            <a:pPr lvl="1"/>
            <a:r>
              <a:rPr lang="en-IN" sz="2200" dirty="0" smtClean="0"/>
              <a:t>Item Management</a:t>
            </a:r>
          </a:p>
          <a:p>
            <a:pPr lvl="1"/>
            <a:r>
              <a:rPr lang="en-IN" sz="2200" dirty="0" smtClean="0"/>
              <a:t>Category Management</a:t>
            </a:r>
          </a:p>
          <a:p>
            <a:pPr lvl="1"/>
            <a:r>
              <a:rPr lang="en-IN" sz="2200" dirty="0" smtClean="0"/>
              <a:t>Data Import/Export</a:t>
            </a:r>
          </a:p>
          <a:p>
            <a:pPr lvl="1"/>
            <a:r>
              <a:rPr lang="en-IN" sz="2200" dirty="0" smtClean="0"/>
              <a:t>Combo Kit Management</a:t>
            </a:r>
          </a:p>
          <a:p>
            <a:pPr lvl="1"/>
            <a:r>
              <a:rPr lang="en-IN" sz="2200" dirty="0" smtClean="0"/>
              <a:t>Billing Module</a:t>
            </a:r>
          </a:p>
          <a:p>
            <a:pPr lvl="1"/>
            <a:r>
              <a:rPr lang="en-IN" sz="2200" dirty="0" smtClean="0"/>
              <a:t>Reporting Module</a:t>
            </a:r>
          </a:p>
          <a:p>
            <a:pPr lvl="1"/>
            <a:r>
              <a:rPr lang="en-IN" sz="2200" dirty="0" smtClean="0"/>
              <a:t>Backup Module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="" xmlns:a16="http://schemas.microsoft.com/office/drawing/2014/main" id="{65E40FCB-7A50-4518-90E1-CFA8DFDCE42F}"/>
              </a:ext>
            </a:extLst>
          </p:cNvPr>
          <p:cNvSpPr txBox="1">
            <a:spLocks/>
          </p:cNvSpPr>
          <p:nvPr/>
        </p:nvSpPr>
        <p:spPr>
          <a:xfrm>
            <a:off x="4724400" y="1123950"/>
            <a:ext cx="4330824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700" dirty="0" smtClean="0"/>
              <a:t>Advanced Features</a:t>
            </a:r>
          </a:p>
          <a:p>
            <a:pPr lvl="1"/>
            <a:r>
              <a:rPr lang="en-IN" dirty="0" smtClean="0"/>
              <a:t>Cloud subscription</a:t>
            </a:r>
          </a:p>
          <a:p>
            <a:pPr lvl="1"/>
            <a:r>
              <a:rPr lang="en-IN" dirty="0" smtClean="0"/>
              <a:t>Barcode Scanning and Printing</a:t>
            </a:r>
          </a:p>
          <a:p>
            <a:pPr lvl="1"/>
            <a:r>
              <a:rPr lang="en-IN" dirty="0" smtClean="0"/>
              <a:t>Advertisement Management</a:t>
            </a:r>
          </a:p>
          <a:p>
            <a:pPr lvl="1"/>
            <a:r>
              <a:rPr lang="en-IN" dirty="0" smtClean="0"/>
              <a:t>Promotions Management</a:t>
            </a:r>
          </a:p>
          <a:p>
            <a:pPr lvl="1"/>
            <a:r>
              <a:rPr lang="en-IN" dirty="0" smtClean="0"/>
              <a:t>Android Remote Management</a:t>
            </a:r>
          </a:p>
          <a:p>
            <a:pPr lvl="1"/>
            <a:r>
              <a:rPr lang="en-US" dirty="0" smtClean="0"/>
              <a:t>Biometric attendance Management</a:t>
            </a:r>
          </a:p>
          <a:p>
            <a:pPr lvl="1"/>
            <a:r>
              <a:rPr lang="en-US" dirty="0" smtClean="0"/>
              <a:t>Online </a:t>
            </a:r>
            <a:r>
              <a:rPr lang="en-IN" dirty="0" smtClean="0"/>
              <a:t>Food Ordering</a:t>
            </a:r>
          </a:p>
          <a:p>
            <a:pPr lvl="1"/>
            <a:r>
              <a:rPr lang="en-IN" dirty="0" smtClean="0"/>
              <a:t>Second display screen</a:t>
            </a:r>
          </a:p>
        </p:txBody>
      </p:sp>
    </p:spTree>
    <p:extLst>
      <p:ext uri="{BB962C8B-B14F-4D97-AF65-F5344CB8AC3E}">
        <p14:creationId xmlns="" xmlns:p14="http://schemas.microsoft.com/office/powerpoint/2010/main" val="1274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Target</a:t>
            </a:r>
            <a:r>
              <a:rPr lang="en-US" dirty="0" smtClean="0"/>
              <a:t> </a:t>
            </a:r>
            <a:r>
              <a:rPr lang="en-US" altLang="zh-TW" b="1" dirty="0" smtClean="0"/>
              <a:t>Verticals</a:t>
            </a:r>
            <a:endParaRPr lang="en-US" altLang="zh-TW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3950"/>
            <a:ext cx="3810000" cy="33944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Retail</a:t>
            </a:r>
          </a:p>
          <a:p>
            <a:pPr lvl="1"/>
            <a:r>
              <a:rPr lang="en-US" sz="2200" dirty="0" smtClean="0"/>
              <a:t>Supermarket &amp; Groceries</a:t>
            </a:r>
          </a:p>
          <a:p>
            <a:pPr lvl="1"/>
            <a:r>
              <a:rPr lang="en-US" sz="2200" dirty="0" err="1" smtClean="0"/>
              <a:t>Pharma</a:t>
            </a:r>
            <a:r>
              <a:rPr lang="en-US" sz="2200" dirty="0" smtClean="0"/>
              <a:t> and Healthcare</a:t>
            </a:r>
          </a:p>
          <a:p>
            <a:pPr lvl="1"/>
            <a:r>
              <a:rPr lang="en-US" sz="2200" dirty="0" smtClean="0"/>
              <a:t>Electrical and Electronics</a:t>
            </a:r>
          </a:p>
          <a:p>
            <a:pPr lvl="1"/>
            <a:r>
              <a:rPr lang="en-US" sz="2200" dirty="0" smtClean="0"/>
              <a:t>Lifestyle and Fashion</a:t>
            </a:r>
          </a:p>
          <a:p>
            <a:pPr lvl="1"/>
            <a:r>
              <a:rPr lang="en-US" sz="2200" dirty="0" smtClean="0"/>
              <a:t>Specialized Retail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14800" y="1082278"/>
            <a:ext cx="381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Restaurant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QSR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Restaurant &amp; Bar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Bakery &amp; Confectionery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Sweet Shop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Ice-cream </a:t>
            </a:r>
            <a:r>
              <a:rPr lang="en-US" sz="2200" dirty="0" err="1" smtClean="0">
                <a:solidFill>
                  <a:schemeClr val="accent6">
                    <a:lumMod val="75000"/>
                  </a:schemeClr>
                </a:solidFill>
              </a:rPr>
              <a:t>parlours</a:t>
            </a:r>
            <a:endParaRPr lang="en-US" sz="2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Food Trucks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Food Courts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/>
              <a:t>Posiflex</a:t>
            </a:r>
            <a:r>
              <a:rPr lang="en-US" altLang="zh-TW" dirty="0"/>
              <a:t> </a:t>
            </a:r>
            <a:r>
              <a:rPr lang="en-US" altLang="zh-TW" dirty="0" smtClean="0"/>
              <a:t>India Group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901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400" dirty="0" err="1" smtClean="0">
                <a:hlinkClick r:id="rId2" action="ppaction://hlinkfile"/>
              </a:rPr>
              <a:t>QPoS</a:t>
            </a:r>
            <a:r>
              <a:rPr lang="en-US" altLang="zh-TW" sz="3400" dirty="0" smtClean="0">
                <a:hlinkClick r:id="rId2" action="ppaction://hlinkfile"/>
              </a:rPr>
              <a:t> Product Video</a:t>
            </a:r>
            <a:endParaRPr lang="zh-TW" altLang="en-US" sz="3400" dirty="0"/>
          </a:p>
        </p:txBody>
      </p:sp>
    </p:spTree>
    <p:extLst>
      <p:ext uri="{BB962C8B-B14F-4D97-AF65-F5344CB8AC3E}">
        <p14:creationId xmlns="" xmlns:p14="http://schemas.microsoft.com/office/powerpoint/2010/main" val="31585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Picture 32">
            <a:extLst>
              <a:ext uri="{FF2B5EF4-FFF2-40B4-BE49-F238E27FC236}">
                <a16:creationId xmlns="" xmlns:a16="http://schemas.microsoft.com/office/drawing/2014/main" id="{FFA2CD0B-57B0-4186-A483-39CB9C63B8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  <a:lum bright="-10000" contrast="10000"/>
          </a:blip>
          <a:srcRect/>
          <a:stretch/>
        </p:blipFill>
        <p:spPr>
          <a:xfrm>
            <a:off x="0" y="0"/>
            <a:ext cx="4108714" cy="23042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矩形 6"/>
          <p:cNvSpPr/>
          <p:nvPr/>
        </p:nvSpPr>
        <p:spPr>
          <a:xfrm rot="2700000">
            <a:off x="3897502" y="4327743"/>
            <a:ext cx="1348996" cy="13489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 rot="2700000">
            <a:off x="4228151" y="3829857"/>
            <a:ext cx="687698" cy="687698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 descr="logo_08.png"/>
          <p:cNvPicPr>
            <a:picLocks noChangeAspect="1"/>
          </p:cNvPicPr>
          <p:nvPr/>
        </p:nvPicPr>
        <p:blipFill>
          <a:blip r:embed="rId3" cstate="screen">
            <a:lum bright="40000" contrast="40000"/>
          </a:blip>
          <a:srcRect b="13009"/>
          <a:stretch>
            <a:fillRect/>
          </a:stretch>
        </p:blipFill>
        <p:spPr>
          <a:xfrm>
            <a:off x="3299859" y="3075806"/>
            <a:ext cx="2544283" cy="576064"/>
          </a:xfrm>
          <a:prstGeom prst="rect">
            <a:avLst/>
          </a:prstGeom>
          <a:effectLst/>
        </p:spPr>
      </p:pic>
      <p:pic>
        <p:nvPicPr>
          <p:cNvPr id="11" name="Picture 9">
            <a:extLst>
              <a:ext uri="{FF2B5EF4-FFF2-40B4-BE49-F238E27FC236}">
                <a16:creationId xmlns="" xmlns:a16="http://schemas.microsoft.com/office/drawing/2014/main" id="{7BFCB7E9-4A14-4AD1-B768-9A38D322A34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contrast="20000"/>
          </a:blip>
          <a:stretch>
            <a:fillRect/>
          </a:stretch>
        </p:blipFill>
        <p:spPr>
          <a:xfrm>
            <a:off x="4160338" y="0"/>
            <a:ext cx="2448272" cy="22837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9">
            <a:extLst>
              <a:ext uri="{FF2B5EF4-FFF2-40B4-BE49-F238E27FC236}">
                <a16:creationId xmlns="" xmlns:a16="http://schemas.microsoft.com/office/drawing/2014/main" id="{C506ECC8-230C-47A7-B1B5-0FFE24CB1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duotone>
              <a:schemeClr val="accent5">
                <a:shade val="45000"/>
                <a:satMod val="135000"/>
              </a:schemeClr>
              <a:prstClr val="white"/>
            </a:duotone>
            <a:lum contrast="20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>
            <a:off x="6660233" y="0"/>
            <a:ext cx="2483767" cy="22837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等腰三角形 9"/>
          <p:cNvSpPr/>
          <p:nvPr/>
        </p:nvSpPr>
        <p:spPr>
          <a:xfrm rot="10800000">
            <a:off x="4319972" y="1419622"/>
            <a:ext cx="504056" cy="4345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3810317" y="4731990"/>
            <a:ext cx="1523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>
                <a:solidFill>
                  <a:schemeClr val="bg1">
                    <a:lumMod val="95000"/>
                  </a:schemeClr>
                </a:solidFill>
              </a:rPr>
              <a:t>www.posiflex.com</a:t>
            </a:r>
            <a:endParaRPr lang="zh-TW" alt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763688" y="2427734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Mongolian Baiti" pitchFamily="66" charset="0"/>
              </a:rPr>
              <a:t>Thank You!</a:t>
            </a:r>
            <a:endParaRPr lang="zh-TW" altLang="en-US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Mongolian Baiti" pitchFamily="66" charset="0"/>
            </a:endParaRPr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4294967295"/>
          </p:nvPr>
        </p:nvSpPr>
        <p:spPr>
          <a:xfrm>
            <a:off x="7010400" y="4587974"/>
            <a:ext cx="2133600" cy="273844"/>
          </a:xfrm>
          <a:prstGeom prst="rect">
            <a:avLst/>
          </a:prstGeom>
        </p:spPr>
        <p:txBody>
          <a:bodyPr/>
          <a:lstStyle/>
          <a:p>
            <a:fld id="{544EA558-0C46-4A8C-A6FE-7A2E3DC89BA9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Posiflex India Group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/>
              <a:t>Quinta</a:t>
            </a:r>
          </a:p>
          <a:p>
            <a:pPr lvl="1"/>
            <a:r>
              <a:rPr lang="en-US" altLang="zh-TW" sz="2400" i="1" dirty="0" smtClean="0"/>
              <a:t>S/w Development </a:t>
            </a:r>
            <a:r>
              <a:rPr lang="en-US" altLang="zh-TW" sz="2400" i="1" dirty="0"/>
              <a:t>subsidiary of </a:t>
            </a:r>
            <a:r>
              <a:rPr lang="en-US" altLang="zh-TW" sz="2400" i="1" dirty="0" err="1"/>
              <a:t>Posiflex</a:t>
            </a:r>
            <a:r>
              <a:rPr lang="en-US" altLang="zh-TW" sz="2400" i="1" dirty="0"/>
              <a:t> </a:t>
            </a:r>
            <a:r>
              <a:rPr lang="en-US" altLang="zh-TW" sz="2400" i="1" dirty="0" smtClean="0"/>
              <a:t>India</a:t>
            </a:r>
          </a:p>
          <a:p>
            <a:pPr lvl="1"/>
            <a:r>
              <a:rPr lang="en-US" altLang="zh-TW" sz="2400" i="1" dirty="0" smtClean="0"/>
              <a:t>Focused on building next generation Supply Chain / Retail &amp; Store of Future Solutions</a:t>
            </a:r>
            <a:endParaRPr lang="en-US" altLang="zh-TW" sz="2400" i="1" dirty="0"/>
          </a:p>
          <a:p>
            <a:pPr marL="457200" lvl="1" indent="0">
              <a:buNone/>
            </a:pPr>
            <a:endParaRPr lang="en-US" altLang="zh-TW" sz="2400" dirty="0"/>
          </a:p>
          <a:p>
            <a:r>
              <a:rPr lang="en-US" altLang="zh-TW" dirty="0"/>
              <a:t>Team</a:t>
            </a:r>
          </a:p>
          <a:p>
            <a:pPr lvl="1"/>
            <a:r>
              <a:rPr lang="en-US" altLang="zh-TW" sz="2400" i="1" dirty="0"/>
              <a:t>Head of </a:t>
            </a:r>
            <a:r>
              <a:rPr lang="en-US" altLang="zh-TW" sz="2400" i="1" dirty="0" smtClean="0"/>
              <a:t>Engineering</a:t>
            </a:r>
            <a:endParaRPr lang="en-US" altLang="zh-TW" sz="2400" i="1" dirty="0"/>
          </a:p>
          <a:p>
            <a:pPr lvl="1"/>
            <a:r>
              <a:rPr lang="en-US" altLang="zh-TW" sz="2400" i="1" dirty="0" smtClean="0"/>
              <a:t>Product </a:t>
            </a:r>
            <a:r>
              <a:rPr lang="en-US" altLang="zh-TW" sz="2400" i="1" dirty="0"/>
              <a:t>Management Team</a:t>
            </a:r>
          </a:p>
          <a:p>
            <a:pPr lvl="1"/>
            <a:r>
              <a:rPr lang="en-US" altLang="zh-TW" sz="2400" i="1" dirty="0" smtClean="0"/>
              <a:t>Software Architects, Engineers, Testers and Business Analysts</a:t>
            </a:r>
            <a:endParaRPr lang="en-US" altLang="zh-TW" sz="2400" i="1" dirty="0"/>
          </a:p>
          <a:p>
            <a:pPr marL="457200" lvl="1" indent="0"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837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Products</a:t>
            </a:r>
            <a:endParaRPr lang="en-US" altLang="zh-TW" b="1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971550"/>
            <a:ext cx="4267200" cy="27432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Retail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sz="2400" b="1" dirty="0" smtClean="0"/>
              <a:t>QIOSK</a:t>
            </a:r>
            <a:r>
              <a:rPr lang="en-US" altLang="zh-TW" sz="2400" dirty="0" smtClean="0"/>
              <a:t> </a:t>
            </a:r>
            <a:br>
              <a:rPr lang="en-US" altLang="zh-TW" sz="2400" dirty="0" smtClean="0"/>
            </a:br>
            <a:r>
              <a:rPr lang="en-US" altLang="zh-TW" sz="1800" i="1" dirty="0" smtClean="0"/>
              <a:t>(Kiosk Software)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sz="2400" b="1" dirty="0" err="1" smtClean="0"/>
              <a:t>QPoS</a:t>
            </a:r>
            <a:r>
              <a:rPr lang="en-US" altLang="zh-TW" sz="2400" dirty="0" smtClean="0"/>
              <a:t> </a:t>
            </a:r>
            <a:br>
              <a:rPr lang="en-US" altLang="zh-TW" sz="2400" dirty="0" smtClean="0"/>
            </a:br>
            <a:r>
              <a:rPr lang="en-US" altLang="zh-TW" sz="1800" i="1" dirty="0" smtClean="0"/>
              <a:t>(Entry Level Android Point of Sale)</a:t>
            </a:r>
          </a:p>
          <a:p>
            <a:endParaRPr lang="zh-TW" altLang="en-US" dirty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953000" y="971550"/>
            <a:ext cx="39624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2800" dirty="0" smtClean="0">
                <a:solidFill>
                  <a:schemeClr val="accent2">
                    <a:lumMod val="75000"/>
                  </a:schemeClr>
                </a:solidFill>
              </a:rPr>
              <a:t>Retail / Manufacturing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QWMS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altLang="zh-TW" i="1" dirty="0" smtClean="0">
                <a:solidFill>
                  <a:schemeClr val="accent6">
                    <a:lumMod val="75000"/>
                  </a:schemeClr>
                </a:solidFill>
              </a:rPr>
              <a:t>(Warehouse Management Software)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</a:rPr>
              <a:t>QWIP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(Work in Progress)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Success Stories so far</a:t>
            </a:r>
            <a:endParaRPr lang="zh-TW" altLang="en-US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846963B9-C2F0-4CE3-A513-A815E23E1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5672556"/>
              </p:ext>
            </p:extLst>
          </p:nvPr>
        </p:nvGraphicFramePr>
        <p:xfrm>
          <a:off x="539552" y="1106170"/>
          <a:ext cx="8071048" cy="32181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65648">
                  <a:extLst>
                    <a:ext uri="{9D8B030D-6E8A-4147-A177-3AD203B41FA5}">
                      <a16:colId xmlns="" xmlns:a16="http://schemas.microsoft.com/office/drawing/2014/main" val="543442907"/>
                    </a:ext>
                  </a:extLst>
                </a:gridCol>
                <a:gridCol w="5105400">
                  <a:extLst>
                    <a:ext uri="{9D8B030D-6E8A-4147-A177-3AD203B41FA5}">
                      <a16:colId xmlns="" xmlns:a16="http://schemas.microsoft.com/office/drawing/2014/main" val="2550572551"/>
                    </a:ext>
                  </a:extLst>
                </a:gridCol>
              </a:tblGrid>
              <a:tr h="3764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Solution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2988043265"/>
                  </a:ext>
                </a:extLst>
              </a:tr>
              <a:tr h="6498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Siemens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Warehouse Management </a:t>
                      </a:r>
                      <a:r>
                        <a:rPr lang="en-US" dirty="0" smtClean="0"/>
                        <a:t>Software + Mobile</a:t>
                      </a:r>
                      <a:r>
                        <a:rPr lang="en-US" baseline="0" dirty="0" smtClean="0"/>
                        <a:t> Devices Hardware</a:t>
                      </a:r>
                      <a:endParaRPr 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543867542"/>
                  </a:ext>
                </a:extLst>
              </a:tr>
              <a:tr h="6498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Kirloskar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Warehouse Management </a:t>
                      </a:r>
                      <a:r>
                        <a:rPr lang="en-US" dirty="0" smtClean="0"/>
                        <a:t>Software + Mobile Devices Hardware</a:t>
                      </a:r>
                      <a:endParaRPr 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3353579986"/>
                  </a:ext>
                </a:extLst>
              </a:tr>
              <a:tr h="6498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Honeywell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RFID based Asset </a:t>
                      </a:r>
                      <a:r>
                        <a:rPr lang="en-US" dirty="0" smtClean="0"/>
                        <a:t>Management +</a:t>
                      </a:r>
                      <a:r>
                        <a:rPr lang="en-US" baseline="0" dirty="0" smtClean="0"/>
                        <a:t> RFID Readers/Tags</a:t>
                      </a:r>
                      <a:endParaRPr 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875502979"/>
                  </a:ext>
                </a:extLst>
              </a:tr>
              <a:tr h="89222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Flipkart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Walmart</a:t>
                      </a:r>
                      <a:r>
                        <a:rPr lang="en-US" dirty="0" smtClean="0"/>
                        <a:t> India E Commerce)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GPS based tracking of Last Mile Delivery </a:t>
                      </a:r>
                      <a:r>
                        <a:rPr lang="en-US" dirty="0" smtClean="0"/>
                        <a:t>Personnel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&gt; 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Mn</a:t>
                      </a:r>
                      <a:r>
                        <a:rPr lang="en-US" baseline="0" dirty="0" smtClean="0"/>
                        <a:t> USD revenue for Hardware</a:t>
                      </a:r>
                      <a:endParaRPr 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506781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138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QIOSK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Self Ordering and Self Checkout KIOSK Software 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77918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8316"/>
            <a:ext cx="4968552" cy="857250"/>
          </a:xfrm>
        </p:spPr>
        <p:txBody>
          <a:bodyPr/>
          <a:lstStyle/>
          <a:p>
            <a:r>
              <a:rPr lang="en-US" altLang="zh-TW" b="1" dirty="0"/>
              <a:t>QIOSK Self-Ordering Use Cases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74514"/>
            <a:ext cx="8229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800" dirty="0"/>
              <a:t>Food Courts in Shopping Malls, Corporate IT Parks</a:t>
            </a:r>
          </a:p>
          <a:p>
            <a:pPr lvl="1"/>
            <a:r>
              <a:rPr lang="en-US" altLang="zh-TW" sz="2400" u="sng" dirty="0" smtClean="0">
                <a:solidFill>
                  <a:srgbClr val="0070C0"/>
                </a:solidFill>
                <a:hlinkClick r:id="rId3" action="ppaction://hlinkfile"/>
              </a:rPr>
              <a:t>video</a:t>
            </a:r>
            <a:endParaRPr lang="en-US" altLang="zh-TW" sz="2400" u="sng" dirty="0">
              <a:solidFill>
                <a:srgbClr val="0070C0"/>
              </a:solidFill>
            </a:endParaRPr>
          </a:p>
          <a:p>
            <a:pPr lvl="1"/>
            <a:endParaRPr lang="en-US" altLang="zh-TW" sz="2400" u="sng" dirty="0">
              <a:solidFill>
                <a:srgbClr val="0070C0"/>
              </a:solidFill>
            </a:endParaRPr>
          </a:p>
          <a:p>
            <a:r>
              <a:rPr lang="en-US" altLang="zh-TW" sz="2800" dirty="0"/>
              <a:t>F&amp;B Chains, Stand-alone Stores</a:t>
            </a:r>
          </a:p>
          <a:p>
            <a:pPr lvl="1"/>
            <a:r>
              <a:rPr lang="en-US" altLang="zh-TW" sz="2400" u="sng" dirty="0" smtClean="0">
                <a:solidFill>
                  <a:srgbClr val="0070C0"/>
                </a:solidFill>
                <a:hlinkClick r:id="rId4" action="ppaction://hlinkfile"/>
              </a:rPr>
              <a:t>video</a:t>
            </a:r>
            <a:endParaRPr lang="en-US" altLang="zh-TW" sz="2400" u="sng" dirty="0">
              <a:solidFill>
                <a:srgbClr val="0070C0"/>
              </a:solidFill>
            </a:endParaRPr>
          </a:p>
          <a:p>
            <a:pPr lvl="1"/>
            <a:endParaRPr lang="en-US" altLang="zh-TW" sz="2400" u="sng" dirty="0">
              <a:solidFill>
                <a:srgbClr val="0070C0"/>
              </a:solidFill>
            </a:endParaRPr>
          </a:p>
          <a:p>
            <a:r>
              <a:rPr lang="en-US" altLang="zh-TW" sz="2800" dirty="0"/>
              <a:t>Food-at-Gate in Airports</a:t>
            </a:r>
          </a:p>
          <a:p>
            <a:pPr lvl="1"/>
            <a:r>
              <a:rPr lang="en-US" altLang="zh-TW" sz="2400" u="sng" dirty="0" smtClean="0">
                <a:solidFill>
                  <a:srgbClr val="0070C0"/>
                </a:solidFill>
                <a:hlinkClick r:id="rId5" action="ppaction://hlinkfile"/>
              </a:rPr>
              <a:t>video</a:t>
            </a:r>
            <a:endParaRPr lang="en-US" altLang="zh-TW" sz="2400" dirty="0"/>
          </a:p>
        </p:txBody>
      </p:sp>
    </p:spTree>
    <p:extLst>
      <p:ext uri="{BB962C8B-B14F-4D97-AF65-F5344CB8AC3E}">
        <p14:creationId xmlns="" xmlns:p14="http://schemas.microsoft.com/office/powerpoint/2010/main" val="15220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8316"/>
            <a:ext cx="4968552" cy="857250"/>
          </a:xfrm>
        </p:spPr>
        <p:txBody>
          <a:bodyPr/>
          <a:lstStyle/>
          <a:p>
            <a:r>
              <a:rPr lang="en-US" altLang="zh-TW" b="1" dirty="0"/>
              <a:t>QIOSK Self-Checkout Use Cases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74514"/>
            <a:ext cx="8229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800" dirty="0"/>
              <a:t>Fashion and Specialty Stores (RFID)</a:t>
            </a:r>
          </a:p>
          <a:p>
            <a:pPr lvl="1"/>
            <a:r>
              <a:rPr lang="en-US" altLang="zh-TW" sz="2400" u="sng" dirty="0" smtClean="0">
                <a:solidFill>
                  <a:srgbClr val="0070C0"/>
                </a:solidFill>
                <a:hlinkClick r:id="rId3" action="ppaction://hlinkfile"/>
              </a:rPr>
              <a:t>video</a:t>
            </a:r>
            <a:endParaRPr lang="en-US" altLang="zh-TW" sz="2400" u="sng" dirty="0">
              <a:solidFill>
                <a:srgbClr val="0070C0"/>
              </a:solidFill>
            </a:endParaRPr>
          </a:p>
          <a:p>
            <a:pPr lvl="1"/>
            <a:endParaRPr lang="en-US" altLang="zh-TW" sz="2400" u="sng" dirty="0">
              <a:solidFill>
                <a:srgbClr val="0070C0"/>
              </a:solidFill>
            </a:endParaRPr>
          </a:p>
          <a:p>
            <a:r>
              <a:rPr lang="en-US" altLang="zh-TW" sz="2800" dirty="0"/>
              <a:t>Supermarkets/Hypermarkets (</a:t>
            </a:r>
            <a:r>
              <a:rPr lang="en-US" altLang="zh-TW" sz="2800" dirty="0" smtClean="0"/>
              <a:t>Videos, </a:t>
            </a:r>
            <a:r>
              <a:rPr lang="en-US" altLang="zh-TW" sz="2800" dirty="0"/>
              <a:t>Weight, Barcode)</a:t>
            </a:r>
          </a:p>
          <a:p>
            <a:pPr lvl="1"/>
            <a:r>
              <a:rPr lang="en-US" altLang="zh-TW" sz="2400" u="sng" dirty="0" smtClean="0">
                <a:solidFill>
                  <a:srgbClr val="0070C0"/>
                </a:solidFill>
                <a:hlinkClick r:id="rId4" action="ppaction://hlinkfile"/>
              </a:rPr>
              <a:t>video</a:t>
            </a:r>
            <a:endParaRPr lang="en-US" altLang="zh-TW" sz="2400" u="sng" dirty="0">
              <a:solidFill>
                <a:srgbClr val="0070C0"/>
              </a:solidFill>
            </a:endParaRPr>
          </a:p>
          <a:p>
            <a:pPr lvl="1"/>
            <a:endParaRPr lang="en-US" altLang="zh-TW" sz="2400" u="sng" dirty="0" smtClean="0">
              <a:solidFill>
                <a:srgbClr val="0070C0"/>
              </a:solidFill>
            </a:endParaRPr>
          </a:p>
          <a:p>
            <a:r>
              <a:rPr lang="en-US" altLang="zh-TW" sz="2800" dirty="0" smtClean="0"/>
              <a:t>Maintenance</a:t>
            </a:r>
          </a:p>
          <a:p>
            <a:pPr lvl="1"/>
            <a:r>
              <a:rPr lang="en-US" altLang="zh-TW" sz="2400" u="sng" dirty="0" smtClean="0">
                <a:solidFill>
                  <a:srgbClr val="0070C0"/>
                </a:solidFill>
                <a:hlinkClick r:id="rId5" action="ppaction://hlinkfile"/>
              </a:rPr>
              <a:t>video</a:t>
            </a:r>
            <a:endParaRPr lang="en-US" altLang="zh-TW" sz="2400" u="sng" dirty="0" smtClean="0">
              <a:solidFill>
                <a:srgbClr val="0070C0"/>
              </a:solidFill>
            </a:endParaRPr>
          </a:p>
          <a:p>
            <a:pPr lvl="1"/>
            <a:endParaRPr lang="en-US" altLang="zh-TW" sz="2400" u="sng" dirty="0" smtClean="0">
              <a:solidFill>
                <a:srgbClr val="0070C0"/>
              </a:solidFill>
            </a:endParaRPr>
          </a:p>
          <a:p>
            <a:pPr lvl="1"/>
            <a:endParaRPr lang="en-US" altLang="zh-TW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800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8A683336-D902-4AF1-8303-34CFF051660D}"/>
              </a:ext>
            </a:extLst>
          </p:cNvPr>
          <p:cNvGrpSpPr/>
          <p:nvPr/>
        </p:nvGrpSpPr>
        <p:grpSpPr>
          <a:xfrm>
            <a:off x="850867" y="746332"/>
            <a:ext cx="7442266" cy="4057666"/>
            <a:chOff x="828055" y="341153"/>
            <a:chExt cx="7442266" cy="4057666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4E92453E-02FE-4066-9F31-DAC1FF56CC09}"/>
                </a:ext>
              </a:extLst>
            </p:cNvPr>
            <p:cNvSpPr/>
            <p:nvPr/>
          </p:nvSpPr>
          <p:spPr>
            <a:xfrm>
              <a:off x="4211960" y="566370"/>
              <a:ext cx="2029181" cy="2432349"/>
            </a:xfrm>
            <a:prstGeom prst="rect">
              <a:avLst/>
            </a:prstGeom>
            <a:solidFill>
              <a:srgbClr val="AF73D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QIOSK </a:t>
              </a:r>
            </a:p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SaaS </a:t>
              </a:r>
              <a:b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Server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83F29CAB-5672-4332-BC83-15A8F1BFF62C}"/>
                </a:ext>
              </a:extLst>
            </p:cNvPr>
            <p:cNvSpPr/>
            <p:nvPr/>
          </p:nvSpPr>
          <p:spPr>
            <a:xfrm>
              <a:off x="7352187" y="490171"/>
              <a:ext cx="918134" cy="565354"/>
            </a:xfrm>
            <a:prstGeom prst="rect">
              <a:avLst/>
            </a:prstGeom>
            <a:solidFill>
              <a:srgbClr val="7CB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PoS</a:t>
              </a:r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32816019-06FD-4662-8303-B712EB210DF1}"/>
                </a:ext>
              </a:extLst>
            </p:cNvPr>
            <p:cNvSpPr/>
            <p:nvPr/>
          </p:nvSpPr>
          <p:spPr>
            <a:xfrm>
              <a:off x="7352186" y="1509582"/>
              <a:ext cx="918135" cy="565354"/>
            </a:xfrm>
            <a:prstGeom prst="rect">
              <a:avLst/>
            </a:prstGeom>
            <a:solidFill>
              <a:srgbClr val="7CB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PoS</a:t>
              </a:r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B5688461-89F6-4570-920F-C43146112C45}"/>
                </a:ext>
              </a:extLst>
            </p:cNvPr>
            <p:cNvSpPr/>
            <p:nvPr/>
          </p:nvSpPr>
          <p:spPr>
            <a:xfrm>
              <a:off x="840691" y="341153"/>
              <a:ext cx="693174" cy="535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Print</a:t>
              </a:r>
            </a:p>
          </p:txBody>
        </p:sp>
        <p:sp>
          <p:nvSpPr>
            <p:cNvPr id="9" name="Flowchart: Magnetic Disk 8">
              <a:extLst>
                <a:ext uri="{FF2B5EF4-FFF2-40B4-BE49-F238E27FC236}">
                  <a16:creationId xmlns="" xmlns:a16="http://schemas.microsoft.com/office/drawing/2014/main" id="{F957A9A3-DE3D-49CF-A76C-C55C0052AADB}"/>
                </a:ext>
              </a:extLst>
            </p:cNvPr>
            <p:cNvSpPr/>
            <p:nvPr/>
          </p:nvSpPr>
          <p:spPr>
            <a:xfrm>
              <a:off x="4963262" y="3639867"/>
              <a:ext cx="555522" cy="61264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DB</a:t>
              </a:r>
            </a:p>
          </p:txBody>
        </p:sp>
        <p:sp>
          <p:nvSpPr>
            <p:cNvPr id="10" name="Flowchart: Multidocument 9">
              <a:extLst>
                <a:ext uri="{FF2B5EF4-FFF2-40B4-BE49-F238E27FC236}">
                  <a16:creationId xmlns="" xmlns:a16="http://schemas.microsoft.com/office/drawing/2014/main" id="{90EE250A-0A39-4BB8-91F1-7459DEBA6016}"/>
                </a:ext>
              </a:extLst>
            </p:cNvPr>
            <p:cNvSpPr/>
            <p:nvPr/>
          </p:nvSpPr>
          <p:spPr>
            <a:xfrm>
              <a:off x="3564599" y="3639867"/>
              <a:ext cx="1060704" cy="758952"/>
            </a:xfrm>
            <a:prstGeom prst="flowChartMultidocumen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200" dirty="0">
                  <a:latin typeface="Arial" panose="020B0604020202020204" pitchFamily="34" charset="0"/>
                  <a:cs typeface="Arial" panose="020B0604020202020204" pitchFamily="34" charset="0"/>
                </a:rPr>
                <a:t>Reports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4CE59626-D043-47F3-BCFB-241EEE92B496}"/>
                </a:ext>
              </a:extLst>
            </p:cNvPr>
            <p:cNvCxnSpPr>
              <a:cxnSpLocks/>
            </p:cNvCxnSpPr>
            <p:nvPr/>
          </p:nvCxnSpPr>
          <p:spPr>
            <a:xfrm>
              <a:off x="6241141" y="768084"/>
              <a:ext cx="1111046" cy="1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="" xmlns:a16="http://schemas.microsoft.com/office/drawing/2014/main" id="{C6D2B901-58D2-4113-AA7C-DC800C0C4CAD}"/>
                </a:ext>
              </a:extLst>
            </p:cNvPr>
            <p:cNvCxnSpPr>
              <a:cxnSpLocks/>
            </p:cNvCxnSpPr>
            <p:nvPr/>
          </p:nvCxnSpPr>
          <p:spPr>
            <a:xfrm>
              <a:off x="6241141" y="1780735"/>
              <a:ext cx="1111046" cy="1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ECFD1A31-6B2E-4E68-8BFE-DEFBCF35BB75}"/>
                </a:ext>
              </a:extLst>
            </p:cNvPr>
            <p:cNvSpPr/>
            <p:nvPr/>
          </p:nvSpPr>
          <p:spPr>
            <a:xfrm>
              <a:off x="847982" y="1179353"/>
              <a:ext cx="693174" cy="535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Pay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F022E513-E8C8-401F-8EA4-CCA2A986EE6A}"/>
                </a:ext>
              </a:extLst>
            </p:cNvPr>
            <p:cNvSpPr/>
            <p:nvPr/>
          </p:nvSpPr>
          <p:spPr>
            <a:xfrm>
              <a:off x="1924229" y="341154"/>
              <a:ext cx="1106172" cy="14018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QIOSK </a:t>
              </a:r>
            </a:p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Client</a:t>
              </a:r>
            </a:p>
            <a:p>
              <a:pPr algn="ctr"/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#1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="" xmlns:a16="http://schemas.microsoft.com/office/drawing/2014/main" id="{0F032448-ECE5-4218-B221-2E53DF0EE5BA}"/>
                </a:ext>
              </a:extLst>
            </p:cNvPr>
            <p:cNvCxnSpPr>
              <a:cxnSpLocks/>
              <a:stCxn id="8" idx="3"/>
            </p:cNvCxnSpPr>
            <p:nvPr/>
          </p:nvCxnSpPr>
          <p:spPr>
            <a:xfrm>
              <a:off x="1533865" y="609082"/>
              <a:ext cx="390364" cy="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="" xmlns:a16="http://schemas.microsoft.com/office/drawing/2014/main" id="{BB94EA2B-9611-43DC-850F-2BCBC540339D}"/>
                </a:ext>
              </a:extLst>
            </p:cNvPr>
            <p:cNvCxnSpPr>
              <a:cxnSpLocks/>
            </p:cNvCxnSpPr>
            <p:nvPr/>
          </p:nvCxnSpPr>
          <p:spPr>
            <a:xfrm>
              <a:off x="1533865" y="1447282"/>
              <a:ext cx="390364" cy="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="" xmlns:a16="http://schemas.microsoft.com/office/drawing/2014/main" id="{24BDBE24-4853-40D8-9FDE-832D94BE60EB}"/>
                </a:ext>
              </a:extLst>
            </p:cNvPr>
            <p:cNvCxnSpPr>
              <a:cxnSpLocks/>
            </p:cNvCxnSpPr>
            <p:nvPr/>
          </p:nvCxnSpPr>
          <p:spPr>
            <a:xfrm>
              <a:off x="3030401" y="1042084"/>
              <a:ext cx="1146302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3258061E-B00C-447F-9BE8-8DB461C754AE}"/>
                </a:ext>
              </a:extLst>
            </p:cNvPr>
            <p:cNvSpPr/>
            <p:nvPr/>
          </p:nvSpPr>
          <p:spPr>
            <a:xfrm>
              <a:off x="828055" y="2147892"/>
              <a:ext cx="693174" cy="535857"/>
            </a:xfrm>
            <a:prstGeom prst="rect">
              <a:avLst/>
            </a:prstGeom>
            <a:solidFill>
              <a:srgbClr val="5BD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Print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390835A4-52EB-40C0-8DD6-DEE1330486E0}"/>
                </a:ext>
              </a:extLst>
            </p:cNvPr>
            <p:cNvSpPr/>
            <p:nvPr/>
          </p:nvSpPr>
          <p:spPr>
            <a:xfrm>
              <a:off x="847982" y="2986092"/>
              <a:ext cx="693174" cy="535857"/>
            </a:xfrm>
            <a:prstGeom prst="rect">
              <a:avLst/>
            </a:prstGeom>
            <a:solidFill>
              <a:srgbClr val="5BD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Pay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52C29F9E-586E-40DB-B5A2-AF678C2E27A4}"/>
                </a:ext>
              </a:extLst>
            </p:cNvPr>
            <p:cNvSpPr/>
            <p:nvPr/>
          </p:nvSpPr>
          <p:spPr>
            <a:xfrm>
              <a:off x="1911593" y="2147893"/>
              <a:ext cx="1106172" cy="1401862"/>
            </a:xfrm>
            <a:prstGeom prst="rect">
              <a:avLst/>
            </a:prstGeom>
            <a:solidFill>
              <a:srgbClr val="5BD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QIOSK </a:t>
              </a:r>
            </a:p>
            <a:p>
              <a:pPr algn="ctr"/>
              <a:r>
                <a:rPr lang="en-IN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Client</a:t>
              </a:r>
            </a:p>
            <a:p>
              <a:pPr algn="ctr"/>
              <a:r>
                <a:rPr lang="en-IN" sz="1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#2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="" xmlns:a16="http://schemas.microsoft.com/office/drawing/2014/main" id="{0DDA3476-F94E-4C61-B8DD-012FEA0E6EA1}"/>
                </a:ext>
              </a:extLst>
            </p:cNvPr>
            <p:cNvCxnSpPr>
              <a:cxnSpLocks/>
              <a:stCxn id="18" idx="3"/>
            </p:cNvCxnSpPr>
            <p:nvPr/>
          </p:nvCxnSpPr>
          <p:spPr>
            <a:xfrm>
              <a:off x="1521229" y="2415821"/>
              <a:ext cx="390364" cy="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="" xmlns:a16="http://schemas.microsoft.com/office/drawing/2014/main" id="{3D2CF0AB-5C2B-46B2-AE8E-E2E1614E4D5D}"/>
                </a:ext>
              </a:extLst>
            </p:cNvPr>
            <p:cNvCxnSpPr>
              <a:cxnSpLocks/>
            </p:cNvCxnSpPr>
            <p:nvPr/>
          </p:nvCxnSpPr>
          <p:spPr>
            <a:xfrm>
              <a:off x="1533865" y="3254021"/>
              <a:ext cx="390364" cy="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="" xmlns:a16="http://schemas.microsoft.com/office/drawing/2014/main" id="{039501C4-CD9B-441D-90E1-1B05EDD2004E}"/>
                </a:ext>
              </a:extLst>
            </p:cNvPr>
            <p:cNvCxnSpPr>
              <a:cxnSpLocks/>
            </p:cNvCxnSpPr>
            <p:nvPr/>
          </p:nvCxnSpPr>
          <p:spPr>
            <a:xfrm>
              <a:off x="3030401" y="2415821"/>
              <a:ext cx="1146302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="" xmlns:a16="http://schemas.microsoft.com/office/drawing/2014/main" id="{ED046163-A2E3-40A5-81EC-CA3C572DAE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1023" y="2958659"/>
              <a:ext cx="6318" cy="624055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="" xmlns:a16="http://schemas.microsoft.com/office/drawing/2014/main" id="{0EB44258-77EA-46BE-A9B4-86B3DA5A9B6E}"/>
                </a:ext>
              </a:extLst>
            </p:cNvPr>
            <p:cNvCxnSpPr>
              <a:cxnSpLocks/>
            </p:cNvCxnSpPr>
            <p:nvPr/>
          </p:nvCxnSpPr>
          <p:spPr>
            <a:xfrm>
              <a:off x="4414846" y="2985991"/>
              <a:ext cx="0" cy="600605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6551EBE3-5D77-42E3-889C-DC9B45D9382C}"/>
                </a:ext>
              </a:extLst>
            </p:cNvPr>
            <p:cNvSpPr/>
            <p:nvPr/>
          </p:nvSpPr>
          <p:spPr>
            <a:xfrm>
              <a:off x="7352187" y="2580140"/>
              <a:ext cx="918134" cy="565354"/>
            </a:xfrm>
            <a:prstGeom prst="rect">
              <a:avLst/>
            </a:prstGeom>
            <a:solidFill>
              <a:srgbClr val="7CB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PoS</a:t>
              </a:r>
              <a:r>
                <a:rPr lang="en-IN" sz="1600" dirty="0">
                  <a:latin typeface="Arial" panose="020B0604020202020204" pitchFamily="34" charset="0"/>
                  <a:cs typeface="Arial" panose="020B0604020202020204" pitchFamily="34" charset="0"/>
                </a:rPr>
                <a:t> 3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="" xmlns:a16="http://schemas.microsoft.com/office/drawing/2014/main" id="{99DC9640-D29D-45ED-9DC8-01B2A72E3450}"/>
                </a:ext>
              </a:extLst>
            </p:cNvPr>
            <p:cNvCxnSpPr>
              <a:cxnSpLocks/>
            </p:cNvCxnSpPr>
            <p:nvPr/>
          </p:nvCxnSpPr>
          <p:spPr>
            <a:xfrm>
              <a:off x="6241141" y="2851293"/>
              <a:ext cx="1111046" cy="1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8" name="Flowchart: Multidocument 27">
              <a:extLst>
                <a:ext uri="{FF2B5EF4-FFF2-40B4-BE49-F238E27FC236}">
                  <a16:creationId xmlns="" xmlns:a16="http://schemas.microsoft.com/office/drawing/2014/main" id="{8B6F4E9E-D509-4F99-9C29-9D83D5D37C8C}"/>
                </a:ext>
              </a:extLst>
            </p:cNvPr>
            <p:cNvSpPr/>
            <p:nvPr/>
          </p:nvSpPr>
          <p:spPr>
            <a:xfrm>
              <a:off x="5876817" y="3602694"/>
              <a:ext cx="1060704" cy="758952"/>
            </a:xfrm>
            <a:prstGeom prst="flowChartMultidocumen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IN" sz="1200" dirty="0">
                  <a:latin typeface="Arial" panose="020B0604020202020204" pitchFamily="34" charset="0"/>
                  <a:cs typeface="Arial" panose="020B0604020202020204" pitchFamily="34" charset="0"/>
                </a:rPr>
                <a:t>BI </a:t>
              </a:r>
              <a:br>
                <a:rPr lang="en-IN" sz="12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IN" sz="1200" dirty="0">
                  <a:latin typeface="Arial" panose="020B0604020202020204" pitchFamily="34" charset="0"/>
                  <a:cs typeface="Arial" panose="020B0604020202020204" pitchFamily="34" charset="0"/>
                </a:rPr>
                <a:t>Reports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="" xmlns:a16="http://schemas.microsoft.com/office/drawing/2014/main" id="{A27D97B6-181F-41C0-B1AF-CC942DDF0753}"/>
                </a:ext>
              </a:extLst>
            </p:cNvPr>
            <p:cNvCxnSpPr>
              <a:cxnSpLocks/>
            </p:cNvCxnSpPr>
            <p:nvPr/>
          </p:nvCxnSpPr>
          <p:spPr>
            <a:xfrm>
              <a:off x="6104764" y="2985991"/>
              <a:ext cx="0" cy="600605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0" name="標題 1">
            <a:extLst>
              <a:ext uri="{FF2B5EF4-FFF2-40B4-BE49-F238E27FC236}">
                <a16:creationId xmlns="" xmlns:a16="http://schemas.microsoft.com/office/drawing/2014/main" id="{2A150CCA-B20F-42AB-8380-24FC2E860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1" y="58316"/>
            <a:ext cx="4724283" cy="565354"/>
          </a:xfrm>
        </p:spPr>
        <p:txBody>
          <a:bodyPr>
            <a:normAutofit/>
          </a:bodyPr>
          <a:lstStyle/>
          <a:p>
            <a:r>
              <a:rPr lang="en-US" altLang="zh-TW" b="1" dirty="0"/>
              <a:t>QIOSK </a:t>
            </a:r>
            <a:r>
              <a:rPr lang="en-US" altLang="zh-TW" b="1" dirty="0" smtClean="0"/>
              <a:t>Architecture</a:t>
            </a:r>
            <a:endParaRPr lang="zh-TW" altLang="en-US" b="1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="" xmlns:a16="http://schemas.microsoft.com/office/drawing/2014/main" id="{ED046163-A2E3-40A5-81EC-CA3C572DAEF0}"/>
              </a:ext>
            </a:extLst>
          </p:cNvPr>
          <p:cNvCxnSpPr>
            <a:cxnSpLocks/>
          </p:cNvCxnSpPr>
          <p:nvPr/>
        </p:nvCxnSpPr>
        <p:spPr>
          <a:xfrm rot="5400000">
            <a:off x="4413166" y="811128"/>
            <a:ext cx="471655" cy="158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ED046163-A2E3-40A5-81EC-CA3C572DAEF0}"/>
              </a:ext>
            </a:extLst>
          </p:cNvPr>
          <p:cNvCxnSpPr>
            <a:cxnSpLocks/>
          </p:cNvCxnSpPr>
          <p:nvPr/>
        </p:nvCxnSpPr>
        <p:spPr>
          <a:xfrm rot="5400000">
            <a:off x="5708567" y="811128"/>
            <a:ext cx="471655" cy="158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83F29CAB-5672-4332-BC83-15A8F1BFF62C}"/>
              </a:ext>
            </a:extLst>
          </p:cNvPr>
          <p:cNvSpPr/>
          <p:nvPr/>
        </p:nvSpPr>
        <p:spPr>
          <a:xfrm>
            <a:off x="4191000" y="220290"/>
            <a:ext cx="990600" cy="35580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KOT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83F29CAB-5672-4332-BC83-15A8F1BFF62C}"/>
              </a:ext>
            </a:extLst>
          </p:cNvPr>
          <p:cNvSpPr/>
          <p:nvPr/>
        </p:nvSpPr>
        <p:spPr>
          <a:xfrm>
            <a:off x="5486400" y="220290"/>
            <a:ext cx="990600" cy="35580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54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自訂 1">
      <a:dk1>
        <a:srgbClr val="262626"/>
      </a:dk1>
      <a:lt1>
        <a:sysClr val="window" lastClr="FFFFFF"/>
      </a:lt1>
      <a:dk2>
        <a:srgbClr val="1F497D"/>
      </a:dk2>
      <a:lt2>
        <a:srgbClr val="EEECE1"/>
      </a:lt2>
      <a:accent1>
        <a:srgbClr val="CC0000"/>
      </a:accent1>
      <a:accent2>
        <a:srgbClr val="FF0000"/>
      </a:accent2>
      <a:accent3>
        <a:srgbClr val="EB4B4B"/>
      </a:accent3>
      <a:accent4>
        <a:srgbClr val="F5A9A9"/>
      </a:accent4>
      <a:accent5>
        <a:srgbClr val="262626"/>
      </a:accent5>
      <a:accent6>
        <a:srgbClr val="3F3F3F"/>
      </a:accent6>
      <a:hlink>
        <a:srgbClr val="0000FF"/>
      </a:hlink>
      <a:folHlink>
        <a:srgbClr val="800080"/>
      </a:folHlink>
    </a:clrScheme>
    <a:fontScheme name="自訂 1">
      <a:majorFont>
        <a:latin typeface="Gill Sans MT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8151</TotalTime>
  <Words>538</Words>
  <Application>Microsoft Office PowerPoint</Application>
  <PresentationFormat>On-screen Show (16:9)</PresentationFormat>
  <Paragraphs>191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佈景主題</vt:lpstr>
      <vt:lpstr>Slide 1</vt:lpstr>
      <vt:lpstr>Posiflex India Group</vt:lpstr>
      <vt:lpstr>Posiflex India Group</vt:lpstr>
      <vt:lpstr>Products</vt:lpstr>
      <vt:lpstr>Success Stories so far</vt:lpstr>
      <vt:lpstr>QIOSK</vt:lpstr>
      <vt:lpstr>QIOSK Self-Ordering Use Cases</vt:lpstr>
      <vt:lpstr>QIOSK Self-Checkout Use Cases</vt:lpstr>
      <vt:lpstr>QIOSK Architecture</vt:lpstr>
      <vt:lpstr>Standard</vt:lpstr>
      <vt:lpstr>Slide 11</vt:lpstr>
      <vt:lpstr>QIOSK Self-Check Out Case Study</vt:lpstr>
      <vt:lpstr>QPoS</vt:lpstr>
      <vt:lpstr>Future of Hardware Business?</vt:lpstr>
      <vt:lpstr>QPoS Architecture</vt:lpstr>
      <vt:lpstr>QPoS Cloud</vt:lpstr>
      <vt:lpstr>QPoS Modules</vt:lpstr>
      <vt:lpstr>QPoS Core Features</vt:lpstr>
      <vt:lpstr>Target Verticals</vt:lpstr>
      <vt:lpstr>QPoS Product Video</vt:lpstr>
      <vt:lpstr>Slide 21</vt:lpstr>
    </vt:vector>
  </TitlesOfParts>
  <Company>SYNNEX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Jerry Chou (周建瑋) : 8990</dc:creator>
  <cp:lastModifiedBy>Sunil Veena</cp:lastModifiedBy>
  <cp:revision>322</cp:revision>
  <cp:lastPrinted>2018-10-15T04:00:18Z</cp:lastPrinted>
  <dcterms:created xsi:type="dcterms:W3CDTF">2018-01-23T09:46:24Z</dcterms:created>
  <dcterms:modified xsi:type="dcterms:W3CDTF">2019-06-19T02:31:44Z</dcterms:modified>
</cp:coreProperties>
</file>